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77" r:id="rId7"/>
    <p:sldId id="265" r:id="rId8"/>
    <p:sldId id="281"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78" r:id="rId26"/>
    <p:sldId id="299" r:id="rId27"/>
    <p:sldId id="300" r:id="rId28"/>
    <p:sldId id="301" r:id="rId29"/>
    <p:sldId id="302" r:id="rId30"/>
    <p:sldId id="303" r:id="rId31"/>
    <p:sldId id="279" r:id="rId32"/>
    <p:sldId id="268" r:id="rId33"/>
    <p:sldId id="269" r:id="rId34"/>
    <p:sldId id="28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BE9B"/>
    <a:srgbClr val="FC4668"/>
    <a:srgbClr val="C0CA33"/>
    <a:srgbClr val="26C6DA"/>
    <a:srgbClr val="222A35"/>
    <a:srgbClr val="22222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883" autoAdjust="0"/>
  </p:normalViewPr>
  <p:slideViewPr>
    <p:cSldViewPr snapToGrid="0">
      <p:cViewPr varScale="1">
        <p:scale>
          <a:sx n="52" d="100"/>
          <a:sy n="52" d="100"/>
        </p:scale>
        <p:origin x="582"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89DF8-8F5A-4FD2-97F7-8515A94F54EB}" type="datetimeFigureOut">
              <a:rPr lang="zh-CN" altLang="en-US" smtClean="0"/>
              <a:t>2016/10/30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C0F05-7310-460D-9C5F-F9EAC27D0A0F}" type="slidenum">
              <a:rPr lang="zh-CN" altLang="en-US" smtClean="0"/>
              <a:t>‹#›</a:t>
            </a:fld>
            <a:endParaRPr lang="zh-CN" altLang="en-US"/>
          </a:p>
        </p:txBody>
      </p:sp>
    </p:spTree>
    <p:extLst>
      <p:ext uri="{BB962C8B-B14F-4D97-AF65-F5344CB8AC3E}">
        <p14:creationId xmlns:p14="http://schemas.microsoft.com/office/powerpoint/2010/main" val="35616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this section, we'll examine the uses of private key encryption.</a:t>
            </a:r>
          </a:p>
          <a:p>
            <a:r>
              <a:rPr lang="en-US" altLang="zh-CN" dirty="0"/>
              <a:t/>
            </a:r>
            <a:br>
              <a:rPr lang="en-US" altLang="zh-CN" dirty="0"/>
            </a:b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11</a:t>
            </a:fld>
            <a:endParaRPr lang="zh-CN" altLang="en-US"/>
          </a:p>
        </p:txBody>
      </p:sp>
    </p:spTree>
    <p:extLst>
      <p:ext uri="{BB962C8B-B14F-4D97-AF65-F5344CB8AC3E}">
        <p14:creationId xmlns:p14="http://schemas.microsoft.com/office/powerpoint/2010/main" val="1354963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illustrate</a:t>
            </a:r>
            <a:r>
              <a:rPr lang="en-US" altLang="zh-CN" baseline="0" dirty="0"/>
              <a:t> how do we use </a:t>
            </a:r>
            <a:r>
              <a:rPr lang="en-US" altLang="zh-CN" sz="1200" dirty="0">
                <a:solidFill>
                  <a:schemeClr val="bg1"/>
                </a:solidFill>
                <a:latin typeface="微软雅黑" panose="020B0503020204020204" pitchFamily="34" charset="-122"/>
                <a:ea typeface="微软雅黑" panose="020B0503020204020204" pitchFamily="34" charset="-122"/>
              </a:rPr>
              <a:t>Digital signatures</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22</a:t>
            </a:fld>
            <a:endParaRPr lang="zh-CN" altLang="en-US"/>
          </a:p>
        </p:txBody>
      </p:sp>
    </p:spTree>
    <p:extLst>
      <p:ext uri="{BB962C8B-B14F-4D97-AF65-F5344CB8AC3E}">
        <p14:creationId xmlns:p14="http://schemas.microsoft.com/office/powerpoint/2010/main" val="162565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We'll illustrate an easy way to implement this, by uses the Java language's direct support for signatures.</a:t>
            </a: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23</a:t>
            </a:fld>
            <a:endParaRPr lang="zh-CN" altLang="en-US"/>
          </a:p>
        </p:txBody>
      </p:sp>
    </p:spTree>
    <p:extLst>
      <p:ext uri="{BB962C8B-B14F-4D97-AF65-F5344CB8AC3E}">
        <p14:creationId xmlns:p14="http://schemas.microsoft.com/office/powerpoint/2010/main" val="146235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24</a:t>
            </a:fld>
            <a:endParaRPr lang="zh-CN" altLang="en-US"/>
          </a:p>
        </p:txBody>
      </p:sp>
    </p:spTree>
    <p:extLst>
      <p:ext uri="{BB962C8B-B14F-4D97-AF65-F5344CB8AC3E}">
        <p14:creationId xmlns:p14="http://schemas.microsoft.com/office/powerpoint/2010/main" val="247906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 me show</a:t>
            </a:r>
            <a:r>
              <a:rPr lang="en-US" altLang="zh-CN" baseline="0" dirty="0"/>
              <a:t> some points abort exchanging files. </a:t>
            </a:r>
            <a:r>
              <a:rPr lang="en-US" altLang="zh-CN" dirty="0"/>
              <a:t>If you want to electronically send an important document, (like a Contract) to someone else, it is a good idea to digitally "sign" the document, so your recipient can check that the document indeed came from you and was not altered in transmission. I will tell you how</a:t>
            </a:r>
            <a:r>
              <a:rPr lang="en-US" altLang="zh-CN" baseline="0" dirty="0"/>
              <a:t> to do as two roles, sender and recipient. Later I will show a demo in </a:t>
            </a:r>
            <a:r>
              <a:rPr lang="en-US" altLang="zh-CN" baseline="0" dirty="0" err="1"/>
              <a:t>printscreen</a:t>
            </a:r>
            <a:r>
              <a:rPr lang="en-US" altLang="zh-CN" baseline="0"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8A44D34-C471-45D2-859A-4219994F371A}" type="slidenum">
              <a:rPr lang="zh-CN" altLang="en-US" smtClean="0"/>
              <a:t>26</a:t>
            </a:fld>
            <a:endParaRPr lang="zh-CN" altLang="en-US"/>
          </a:p>
        </p:txBody>
      </p:sp>
    </p:spTree>
    <p:extLst>
      <p:ext uri="{BB962C8B-B14F-4D97-AF65-F5344CB8AC3E}">
        <p14:creationId xmlns:p14="http://schemas.microsoft.com/office/powerpoint/2010/main" val="3152773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Pretending that you are the contract sender, </a:t>
            </a:r>
            <a:r>
              <a:rPr lang="en-US" altLang="zh-CN" sz="1200" kern="1200" dirty="0" err="1">
                <a:solidFill>
                  <a:schemeClr val="tx1"/>
                </a:solidFill>
                <a:effectLst/>
                <a:latin typeface="+mn-lt"/>
                <a:ea typeface="+mn-ea"/>
                <a:cs typeface="+mn-cs"/>
              </a:rPr>
              <a:t>Amm</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First you should create a jar file containing</a:t>
            </a:r>
            <a:r>
              <a:rPr lang="en-US" altLang="zh-CN" sz="1200" kern="1200" baseline="0" dirty="0">
                <a:solidFill>
                  <a:schemeClr val="tx1"/>
                </a:solidFill>
                <a:effectLst/>
                <a:latin typeface="+mn-lt"/>
                <a:ea typeface="+mn-ea"/>
                <a:cs typeface="+mn-cs"/>
              </a:rPr>
              <a:t> the contract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Second </a:t>
            </a:r>
            <a:r>
              <a:rPr lang="en-US" altLang="zh-CN" sz="1200" kern="1200" dirty="0">
                <a:solidFill>
                  <a:schemeClr val="tx1"/>
                </a:solidFill>
                <a:effectLst/>
                <a:latin typeface="+mn-lt"/>
                <a:ea typeface="+mn-ea"/>
                <a:cs typeface="+mn-cs"/>
              </a:rPr>
              <a:t>You are going to create a </a:t>
            </a:r>
            <a:r>
              <a:rPr lang="en-US" altLang="zh-CN" sz="1200" kern="1200" dirty="0" err="1">
                <a:solidFill>
                  <a:schemeClr val="tx1"/>
                </a:solidFill>
                <a:effectLst/>
                <a:latin typeface="+mn-lt"/>
                <a:ea typeface="+mn-ea"/>
                <a:cs typeface="+mn-cs"/>
              </a:rPr>
              <a:t>keystore</a:t>
            </a:r>
            <a:r>
              <a:rPr lang="en-US" altLang="zh-CN" sz="1200" kern="1200" dirty="0">
                <a:solidFill>
                  <a:schemeClr val="tx1"/>
                </a:solidFill>
                <a:effectLst/>
                <a:latin typeface="+mn-lt"/>
                <a:ea typeface="+mn-ea"/>
                <a:cs typeface="+mn-cs"/>
              </a:rPr>
              <a:t> and create an entry with a newly generated public</a:t>
            </a:r>
            <a:r>
              <a:rPr lang="en-US" altLang="zh-CN" sz="1200" kern="1200" baseline="0" dirty="0">
                <a:solidFill>
                  <a:schemeClr val="tx1"/>
                </a:solidFill>
                <a:effectLst/>
                <a:latin typeface="+mn-lt"/>
                <a:ea typeface="+mn-ea"/>
                <a:cs typeface="+mn-cs"/>
              </a:rPr>
              <a:t> and </a:t>
            </a:r>
            <a:r>
              <a:rPr lang="en-US" altLang="zh-CN" sz="1200" kern="1200" dirty="0">
                <a:solidFill>
                  <a:schemeClr val="tx1"/>
                </a:solidFill>
                <a:effectLst/>
                <a:latin typeface="+mn-lt"/>
                <a:ea typeface="+mn-ea"/>
                <a:cs typeface="+mn-cs"/>
              </a:rPr>
              <a:t>private key pair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you using the private key in the </a:t>
            </a:r>
            <a:r>
              <a:rPr lang="en-US" altLang="zh-CN" sz="1200" kern="1200" dirty="0" err="1">
                <a:solidFill>
                  <a:schemeClr val="tx1"/>
                </a:solidFill>
                <a:effectLst/>
                <a:latin typeface="+mn-lt"/>
                <a:ea typeface="+mn-ea"/>
                <a:cs typeface="+mn-cs"/>
              </a:rPr>
              <a:t>keystore</a:t>
            </a:r>
            <a:r>
              <a:rPr lang="en-US" altLang="zh-CN" sz="1200" kern="1200" dirty="0">
                <a:solidFill>
                  <a:schemeClr val="tx1"/>
                </a:solidFill>
                <a:effectLst/>
                <a:latin typeface="+mn-lt"/>
                <a:ea typeface="+mn-ea"/>
                <a:cs typeface="+mn-cs"/>
              </a:rPr>
              <a:t>  to name the resulting signed JAR file</a:t>
            </a:r>
            <a:endParaRPr lang="zh-CN" altLang="zh-CN" sz="1200" kern="1200" dirty="0">
              <a:solidFill>
                <a:schemeClr val="tx1"/>
              </a:solidFill>
              <a:effectLst/>
              <a:latin typeface="+mn-lt"/>
              <a:ea typeface="+mn-ea"/>
              <a:cs typeface="+mn-cs"/>
            </a:endParaRPr>
          </a:p>
          <a:p>
            <a:r>
              <a:rPr lang="en-US" altLang="zh-CN" dirty="0"/>
              <a:t>Last you export the public key certificate,</a:t>
            </a:r>
            <a:r>
              <a:rPr lang="en-US" altLang="zh-CN" baseline="0" dirty="0"/>
              <a:t> which means that </a:t>
            </a:r>
            <a:r>
              <a:rPr lang="en-US" altLang="zh-CN" sz="1200" kern="1200" baseline="0" dirty="0">
                <a:solidFill>
                  <a:schemeClr val="tx1"/>
                </a:solidFill>
                <a:effectLst/>
                <a:latin typeface="+mn-lt"/>
                <a:ea typeface="+mn-ea"/>
                <a:cs typeface="+mn-cs"/>
              </a:rPr>
              <a:t>y</a:t>
            </a:r>
            <a:r>
              <a:rPr lang="en-US" altLang="zh-CN" sz="1200" kern="1200" dirty="0">
                <a:solidFill>
                  <a:schemeClr val="tx1"/>
                </a:solidFill>
                <a:effectLst/>
                <a:latin typeface="+mn-lt"/>
                <a:ea typeface="+mn-ea"/>
                <a:cs typeface="+mn-cs"/>
              </a:rPr>
              <a:t>ou supply your public key by sending them a copy of the certificate that contains your public key</a:t>
            </a:r>
          </a:p>
          <a:p>
            <a:r>
              <a:rPr lang="en-US" altLang="zh-CN" sz="1200" kern="1200" dirty="0">
                <a:solidFill>
                  <a:schemeClr val="tx1"/>
                </a:solidFill>
                <a:effectLst/>
                <a:latin typeface="+mn-lt"/>
                <a:ea typeface="+mn-ea"/>
                <a:cs typeface="+mn-cs"/>
              </a:rPr>
              <a:t>And this picture can help</a:t>
            </a:r>
            <a:r>
              <a:rPr lang="en-US" altLang="zh-CN" sz="1200" kern="1200" baseline="0" dirty="0">
                <a:solidFill>
                  <a:schemeClr val="tx1"/>
                </a:solidFill>
                <a:effectLst/>
                <a:latin typeface="+mn-lt"/>
                <a:ea typeface="+mn-ea"/>
                <a:cs typeface="+mn-cs"/>
              </a:rPr>
              <a:t> you understand the process better.</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8A44D34-C471-45D2-859A-4219994F371A}" type="slidenum">
              <a:rPr lang="zh-CN" altLang="en-US" smtClean="0"/>
              <a:t>27</a:t>
            </a:fld>
            <a:endParaRPr lang="zh-CN" altLang="en-US"/>
          </a:p>
        </p:txBody>
      </p:sp>
    </p:spTree>
    <p:extLst>
      <p:ext uri="{BB962C8B-B14F-4D97-AF65-F5344CB8AC3E}">
        <p14:creationId xmlns:p14="http://schemas.microsoft.com/office/powerpoint/2010/main" val="155513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supposing you are the recipient, Bob. You have received the signed file and the certificate which contains the public key.</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First you need to import certificate into your </a:t>
            </a:r>
            <a:r>
              <a:rPr lang="en-US" altLang="zh-CN" sz="1200" kern="1200" dirty="0" err="1">
                <a:solidFill>
                  <a:schemeClr val="tx1"/>
                </a:solidFill>
                <a:effectLst/>
                <a:latin typeface="+mn-lt"/>
                <a:ea typeface="+mn-ea"/>
                <a:cs typeface="+mn-cs"/>
              </a:rPr>
              <a:t>keystore</a:t>
            </a:r>
            <a:r>
              <a:rPr lang="en-US" altLang="zh-CN" sz="1200" kern="1200" dirty="0">
                <a:solidFill>
                  <a:schemeClr val="tx1"/>
                </a:solidFill>
                <a:effectLst/>
                <a:latin typeface="+mn-lt"/>
                <a:ea typeface="+mn-ea"/>
                <a:cs typeface="+mn-cs"/>
              </a:rPr>
              <a:t>. So</a:t>
            </a:r>
            <a:r>
              <a:rPr lang="en-US" altLang="zh-CN" sz="1200" kern="1200" baseline="0" dirty="0">
                <a:solidFill>
                  <a:schemeClr val="tx1"/>
                </a:solidFill>
                <a:effectLst/>
                <a:latin typeface="+mn-lt"/>
                <a:ea typeface="+mn-ea"/>
                <a:cs typeface="+mn-cs"/>
              </a:rPr>
              <a:t> you can see the fingerprints of certificate, you can phone </a:t>
            </a:r>
            <a:r>
              <a:rPr lang="en-US" altLang="zh-CN" sz="1200" kern="1200" baseline="0" dirty="0" err="1">
                <a:solidFill>
                  <a:schemeClr val="tx1"/>
                </a:solidFill>
                <a:effectLst/>
                <a:latin typeface="+mn-lt"/>
                <a:ea typeface="+mn-ea"/>
                <a:cs typeface="+mn-cs"/>
              </a:rPr>
              <a:t>Amm</a:t>
            </a:r>
            <a:r>
              <a:rPr lang="en-US" altLang="zh-CN" sz="1200" b="0" i="0" kern="1200" dirty="0">
                <a:solidFill>
                  <a:schemeClr val="tx1"/>
                </a:solidFill>
                <a:effectLst/>
                <a:latin typeface="+mn-lt"/>
                <a:ea typeface="+mn-ea"/>
                <a:cs typeface="+mn-cs"/>
              </a:rPr>
              <a:t> and ask her what the fingerprints should be. If you are the same,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 can assume that the certificate has not been modified in </a:t>
            </a:r>
            <a:r>
              <a:rPr lang="en-US" altLang="zh-CN" sz="1200" b="0" i="0" kern="1200" dirty="0" err="1">
                <a:solidFill>
                  <a:schemeClr val="tx1"/>
                </a:solidFill>
                <a:effectLst/>
                <a:latin typeface="+mn-lt"/>
                <a:ea typeface="+mn-ea"/>
                <a:cs typeface="+mn-cs"/>
              </a:rPr>
              <a:t>transimision</a:t>
            </a:r>
            <a:r>
              <a:rPr lang="en-US" altLang="zh-CN" sz="1200" b="0" i="0" kern="120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second  use the </a:t>
            </a:r>
            <a:r>
              <a:rPr lang="en-US" altLang="zh-CN" sz="1200" kern="1200" dirty="0" err="1">
                <a:solidFill>
                  <a:schemeClr val="tx1"/>
                </a:solidFill>
                <a:effectLst/>
                <a:latin typeface="+mn-lt"/>
                <a:ea typeface="+mn-ea"/>
                <a:cs typeface="+mn-cs"/>
              </a:rPr>
              <a:t>jarsigner</a:t>
            </a:r>
            <a:r>
              <a:rPr lang="en-US" altLang="zh-CN" sz="1200" kern="1200" dirty="0">
                <a:solidFill>
                  <a:schemeClr val="tx1"/>
                </a:solidFill>
                <a:effectLst/>
                <a:latin typeface="+mn-lt"/>
                <a:ea typeface="+mn-ea"/>
                <a:cs typeface="+mn-cs"/>
              </a:rPr>
              <a:t> tool to verify the authenticity of the JAR file signature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8A44D34-C471-45D2-859A-4219994F371A}" type="slidenum">
              <a:rPr lang="zh-CN" altLang="en-US" smtClean="0"/>
              <a:t>28</a:t>
            </a:fld>
            <a:endParaRPr lang="zh-CN" altLang="en-US"/>
          </a:p>
        </p:txBody>
      </p:sp>
    </p:spTree>
    <p:extLst>
      <p:ext uri="{BB962C8B-B14F-4D97-AF65-F5344CB8AC3E}">
        <p14:creationId xmlns:p14="http://schemas.microsoft.com/office/powerpoint/2010/main" val="4014128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what sender to</a:t>
            </a:r>
            <a:r>
              <a:rPr lang="en-US" altLang="zh-CN" baseline="0" dirty="0"/>
              <a:t> do </a:t>
            </a:r>
            <a:endParaRPr lang="zh-CN" altLang="en-US" dirty="0"/>
          </a:p>
        </p:txBody>
      </p:sp>
      <p:sp>
        <p:nvSpPr>
          <p:cNvPr id="4" name="灯片编号占位符 3"/>
          <p:cNvSpPr>
            <a:spLocks noGrp="1"/>
          </p:cNvSpPr>
          <p:nvPr>
            <p:ph type="sldNum" sz="quarter" idx="10"/>
          </p:nvPr>
        </p:nvSpPr>
        <p:spPr/>
        <p:txBody>
          <a:bodyPr/>
          <a:lstStyle/>
          <a:p>
            <a:fld id="{E8A44D34-C471-45D2-859A-4219994F371A}" type="slidenum">
              <a:rPr lang="zh-CN" altLang="en-US" smtClean="0"/>
              <a:t>29</a:t>
            </a:fld>
            <a:endParaRPr lang="zh-CN" altLang="en-US"/>
          </a:p>
        </p:txBody>
      </p:sp>
    </p:spTree>
    <p:extLst>
      <p:ext uri="{BB962C8B-B14F-4D97-AF65-F5344CB8AC3E}">
        <p14:creationId xmlns:p14="http://schemas.microsoft.com/office/powerpoint/2010/main" val="366371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This is what </a:t>
            </a:r>
            <a:r>
              <a:rPr lang="en-US" altLang="zh-CN" dirty="0" err="1"/>
              <a:t>recepient</a:t>
            </a:r>
            <a:r>
              <a:rPr lang="en-US" altLang="zh-CN" dirty="0"/>
              <a:t> to</a:t>
            </a:r>
            <a:r>
              <a:rPr lang="en-US" altLang="zh-CN" baseline="0" dirty="0"/>
              <a:t> do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8A44D34-C471-45D2-859A-4219994F371A}" type="slidenum">
              <a:rPr lang="zh-CN" altLang="en-US" smtClean="0"/>
              <a:t>30</a:t>
            </a:fld>
            <a:endParaRPr lang="zh-CN" altLang="en-US"/>
          </a:p>
        </p:txBody>
      </p:sp>
    </p:spTree>
    <p:extLst>
      <p:ext uri="{BB962C8B-B14F-4D97-AF65-F5344CB8AC3E}">
        <p14:creationId xmlns:p14="http://schemas.microsoft.com/office/powerpoint/2010/main" val="327724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illustrate</a:t>
            </a:r>
            <a:r>
              <a:rPr lang="en-US" altLang="zh-CN" baseline="0" dirty="0"/>
              <a:t> how do we use private key encryption.</a:t>
            </a: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13</a:t>
            </a:fld>
            <a:endParaRPr lang="zh-CN" altLang="en-US"/>
          </a:p>
        </p:txBody>
      </p:sp>
    </p:spTree>
    <p:extLst>
      <p:ext uri="{BB962C8B-B14F-4D97-AF65-F5344CB8AC3E}">
        <p14:creationId xmlns:p14="http://schemas.microsoft.com/office/powerpoint/2010/main" val="358249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But here's the problem: how does the private key get to sender and receiver in the first place? If the sender generates it, he has to send it to the receiver, but it is sensitive information so it should be encrypted. In the next section, we will see how to solve this problem.</a:t>
            </a: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15</a:t>
            </a:fld>
            <a:endParaRPr lang="zh-CN" altLang="en-US"/>
          </a:p>
        </p:txBody>
      </p:sp>
    </p:spTree>
    <p:extLst>
      <p:ext uri="{BB962C8B-B14F-4D97-AF65-F5344CB8AC3E}">
        <p14:creationId xmlns:p14="http://schemas.microsoft.com/office/powerpoint/2010/main" val="263558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this section, we'll look at public key cryptography, a feature that solves the problem of encrypting messages between parties without prior arrangement on the keys. I will illustrate this with some pictures to make it easier to understand.</a:t>
            </a:r>
          </a:p>
          <a:p>
            <a:r>
              <a:rPr lang="en-US" altLang="zh-CN" dirty="0"/>
              <a:t/>
            </a:r>
            <a:br>
              <a:rPr lang="en-US" altLang="zh-CN" dirty="0"/>
            </a:b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16</a:t>
            </a:fld>
            <a:endParaRPr lang="zh-CN" altLang="en-US"/>
          </a:p>
        </p:txBody>
      </p:sp>
    </p:spTree>
    <p:extLst>
      <p:ext uri="{BB962C8B-B14F-4D97-AF65-F5344CB8AC3E}">
        <p14:creationId xmlns:p14="http://schemas.microsoft.com/office/powerpoint/2010/main" val="377832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Bob has been given two keys. One of Bob's keys is called a Public Key, the other is called a Private Key.</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17</a:t>
            </a:fld>
            <a:endParaRPr lang="zh-CN" altLang="en-US"/>
          </a:p>
        </p:txBody>
      </p:sp>
    </p:spTree>
    <p:extLst>
      <p:ext uri="{BB962C8B-B14F-4D97-AF65-F5344CB8AC3E}">
        <p14:creationId xmlns:p14="http://schemas.microsoft.com/office/powerpoint/2010/main" val="100045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Bob's Public key is available to anyone who needs it, so he sent his public key to Pat, Doug and Susan, but he keeps his Private Key to himself. Keys are used to encrypt information. Here’s the important thing: Either one of Bob's two keys can encrypt data, and the other key can decrypt that data.</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18</a:t>
            </a:fld>
            <a:endParaRPr lang="zh-CN" altLang="en-US"/>
          </a:p>
        </p:txBody>
      </p:sp>
    </p:spTree>
    <p:extLst>
      <p:ext uri="{BB962C8B-B14F-4D97-AF65-F5344CB8AC3E}">
        <p14:creationId xmlns:p14="http://schemas.microsoft.com/office/powerpoint/2010/main" val="406491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Susan (shown above) can encrypt a message using Bob's Public Key. After encryption, she sends the encrypted data to Bob. Bob uses his Private Key to decrypt the message received from Susan. Any of Bob's coworkers might have access to the message Susan encrypted, but without Bob's Private Key, the data is worthless.</a:t>
            </a:r>
            <a:endParaRPr lang="zh-CN"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19</a:t>
            </a:fld>
            <a:endParaRPr lang="zh-CN" altLang="en-US"/>
          </a:p>
        </p:txBody>
      </p:sp>
    </p:spTree>
    <p:extLst>
      <p:ext uri="{BB962C8B-B14F-4D97-AF65-F5344CB8AC3E}">
        <p14:creationId xmlns:p14="http://schemas.microsoft.com/office/powerpoint/2010/main" val="255637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20</a:t>
            </a:fld>
            <a:endParaRPr lang="zh-CN" altLang="en-US"/>
          </a:p>
        </p:txBody>
      </p:sp>
    </p:spTree>
    <p:extLst>
      <p:ext uri="{BB962C8B-B14F-4D97-AF65-F5344CB8AC3E}">
        <p14:creationId xmlns:p14="http://schemas.microsoft.com/office/powerpoint/2010/main" val="324400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Did you notice the flaw in the public key message exchange described above? How can Bob prove that the message really came from Susan but not from others? Because anyone who has Bob's public key will be able to encrypt his own message and send the message to Bob, in that Bob will have no way to confirm the message is from Susan. This is known as a Man-in-the-Middle attack. But we can solve this problem by using a digital signature.</a:t>
            </a:r>
          </a:p>
          <a:p>
            <a:r>
              <a:rPr lang="en-US" altLang="zh-CN" dirty="0"/>
              <a:t/>
            </a:r>
            <a:br>
              <a:rPr lang="en-US" altLang="zh-CN" dirty="0"/>
            </a:br>
            <a:endParaRPr lang="zh-CN" altLang="en-US" dirty="0"/>
          </a:p>
        </p:txBody>
      </p:sp>
      <p:sp>
        <p:nvSpPr>
          <p:cNvPr id="4" name="Slide Number Placeholder 3"/>
          <p:cNvSpPr>
            <a:spLocks noGrp="1"/>
          </p:cNvSpPr>
          <p:nvPr>
            <p:ph type="sldNum" sz="quarter" idx="10"/>
          </p:nvPr>
        </p:nvSpPr>
        <p:spPr/>
        <p:txBody>
          <a:bodyPr/>
          <a:lstStyle/>
          <a:p>
            <a:fld id="{42CC0F05-7310-460D-9C5F-F9EAC27D0A0F}" type="slidenum">
              <a:rPr lang="zh-CN" altLang="en-US" smtClean="0"/>
              <a:t>21</a:t>
            </a:fld>
            <a:endParaRPr lang="zh-CN" altLang="en-US"/>
          </a:p>
        </p:txBody>
      </p:sp>
    </p:spTree>
    <p:extLst>
      <p:ext uri="{BB962C8B-B14F-4D97-AF65-F5344CB8AC3E}">
        <p14:creationId xmlns:p14="http://schemas.microsoft.com/office/powerpoint/2010/main" val="123201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17299574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8752850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11357509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2551064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11490613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42877214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31267113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27853949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29147882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32417623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CD6F60-9D06-4272-A1ED-715569F0C596}" type="datetimeFigureOut">
              <a:rPr lang="zh-CN" altLang="en-US" smtClean="0"/>
              <a:t>2016/10/30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17788166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D6F60-9D06-4272-A1ED-715569F0C596}" type="datetimeFigureOut">
              <a:rPr lang="zh-CN" altLang="en-US" smtClean="0"/>
              <a:t>2016/10/30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72387-EBCA-4B9E-A911-DD9CAC4C7957}" type="slidenum">
              <a:rPr lang="zh-CN" altLang="en-US" smtClean="0"/>
              <a:t>‹#›</a:t>
            </a:fld>
            <a:endParaRPr lang="zh-CN" altLang="en-US"/>
          </a:p>
        </p:txBody>
      </p:sp>
    </p:spTree>
    <p:extLst>
      <p:ext uri="{BB962C8B-B14F-4D97-AF65-F5344CB8AC3E}">
        <p14:creationId xmlns:p14="http://schemas.microsoft.com/office/powerpoint/2010/main" val="770657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974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1513" y="611970"/>
            <a:ext cx="2562240" cy="923330"/>
          </a:xfrm>
          <a:prstGeom prst="rect">
            <a:avLst/>
          </a:prstGeom>
        </p:spPr>
        <p:txBody>
          <a:bodyPr wrap="none">
            <a:spAutoFit/>
          </a:bodyPr>
          <a:lstStyle/>
          <a:p>
            <a:r>
              <a:rPr lang="en-US" altLang="zh-CN" sz="5400" dirty="0">
                <a:solidFill>
                  <a:srgbClr val="FFFFFF"/>
                </a:solidFill>
                <a:latin typeface="BlinkMacSystemFont"/>
              </a:rPr>
              <a:t>Example</a:t>
            </a:r>
            <a:endParaRPr lang="en-US" altLang="zh-CN" sz="5400" b="0" i="0" dirty="0">
              <a:solidFill>
                <a:srgbClr val="FFFFFF"/>
              </a:solidFill>
              <a:effectLst/>
              <a:latin typeface="BlinkMacSystemFont"/>
            </a:endParaRPr>
          </a:p>
        </p:txBody>
      </p:sp>
      <p:pic>
        <p:nvPicPr>
          <p:cNvPr id="5" name="Picture 4"/>
          <p:cNvPicPr>
            <a:picLocks noChangeAspect="1"/>
          </p:cNvPicPr>
          <p:nvPr/>
        </p:nvPicPr>
        <p:blipFill>
          <a:blip r:embed="rId2"/>
          <a:stretch>
            <a:fillRect/>
          </a:stretch>
        </p:blipFill>
        <p:spPr>
          <a:xfrm>
            <a:off x="1774314" y="1950937"/>
            <a:ext cx="9022996" cy="3669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765687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0694" y="198114"/>
            <a:ext cx="1358468" cy="1030932"/>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2.2</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3250793" y="2939652"/>
            <a:ext cx="6133351"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Private key cryptography</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892063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8035" y="2237891"/>
            <a:ext cx="9208656" cy="2246769"/>
          </a:xfrm>
          <a:prstGeom prst="rect">
            <a:avLst/>
          </a:prstGeom>
        </p:spPr>
        <p:txBody>
          <a:bodyPr wrap="square">
            <a:spAutoFit/>
          </a:bodyPr>
          <a:lstStyle/>
          <a:p>
            <a:r>
              <a:rPr lang="en-US" altLang="zh-CN" sz="2800" dirty="0">
                <a:solidFill>
                  <a:srgbClr val="ABB2BF"/>
                </a:solidFill>
                <a:latin typeface="BlinkMacSystemFont"/>
              </a:rPr>
              <a:t>Message digests may ensure integrity of a message, but they can't be used to ensure the confidentiality of a message. For that, we need to use private key cryptography to exchange private messages.</a:t>
            </a:r>
          </a:p>
          <a:p>
            <a:endParaRPr lang="en-US" altLang="zh-CN" sz="2800" dirty="0">
              <a:solidFill>
                <a:srgbClr val="ABB2BF"/>
              </a:solidFill>
              <a:latin typeface="BlinkMacSystemFont"/>
            </a:endParaRPr>
          </a:p>
        </p:txBody>
      </p:sp>
      <p:sp>
        <p:nvSpPr>
          <p:cNvPr id="4" name="Rectangle 3"/>
          <p:cNvSpPr/>
          <p:nvPr/>
        </p:nvSpPr>
        <p:spPr>
          <a:xfrm>
            <a:off x="1838035" y="732043"/>
            <a:ext cx="6640947" cy="584775"/>
          </a:xfrm>
          <a:prstGeom prst="rect">
            <a:avLst/>
          </a:prstGeom>
        </p:spPr>
        <p:txBody>
          <a:bodyPr wrap="square">
            <a:spAutoFit/>
          </a:bodyPr>
          <a:lstStyle/>
          <a:p>
            <a:r>
              <a:rPr lang="en-US" altLang="zh-CN" sz="3200" dirty="0">
                <a:solidFill>
                  <a:srgbClr val="FFFFFF"/>
                </a:solidFill>
                <a:latin typeface="BlinkMacSystemFont"/>
              </a:rPr>
              <a:t>What is private key cryptography?</a:t>
            </a:r>
            <a:endParaRPr lang="en-US" altLang="zh-CN" sz="3200" b="0" i="0" dirty="0">
              <a:solidFill>
                <a:srgbClr val="FFFFFF"/>
              </a:solidFill>
              <a:effectLst/>
              <a:latin typeface="BlinkMacSystemFont"/>
            </a:endParaRPr>
          </a:p>
        </p:txBody>
      </p:sp>
    </p:spTree>
    <p:extLst>
      <p:ext uri="{BB962C8B-B14F-4D97-AF65-F5344CB8AC3E}">
        <p14:creationId xmlns:p14="http://schemas.microsoft.com/office/powerpoint/2010/main" val="26108436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1346" y="1286547"/>
            <a:ext cx="10547926" cy="4524315"/>
          </a:xfrm>
          <a:prstGeom prst="rect">
            <a:avLst/>
          </a:prstGeom>
        </p:spPr>
        <p:txBody>
          <a:bodyPr wrap="square">
            <a:spAutoFit/>
          </a:bodyPr>
          <a:lstStyle/>
          <a:p>
            <a:r>
              <a:rPr lang="en-US" altLang="zh-CN" sz="3200" dirty="0">
                <a:solidFill>
                  <a:srgbClr val="ABB2BF"/>
                </a:solidFill>
                <a:latin typeface="BlinkMacSystemFont"/>
              </a:rPr>
              <a:t>Consider this scenario: </a:t>
            </a:r>
            <a:r>
              <a:rPr lang="en-US" altLang="zh-CN" sz="3200" i="1" dirty="0">
                <a:solidFill>
                  <a:schemeClr val="bg1"/>
                </a:solidFill>
                <a:latin typeface="BlinkMacSystemFont"/>
              </a:rPr>
              <a:t>Susan</a:t>
            </a:r>
            <a:r>
              <a:rPr lang="en-US" altLang="zh-CN" sz="3200" dirty="0">
                <a:solidFill>
                  <a:srgbClr val="ABB2BF"/>
                </a:solidFill>
                <a:latin typeface="BlinkMacSystemFont"/>
              </a:rPr>
              <a:t> and </a:t>
            </a:r>
            <a:r>
              <a:rPr lang="en-US" altLang="zh-CN" sz="3200" i="1" dirty="0">
                <a:solidFill>
                  <a:schemeClr val="bg1"/>
                </a:solidFill>
                <a:latin typeface="BlinkMacSystemFont"/>
              </a:rPr>
              <a:t>Bob</a:t>
            </a:r>
            <a:r>
              <a:rPr lang="en-US" altLang="zh-CN" sz="3200" dirty="0">
                <a:solidFill>
                  <a:srgbClr val="ABB2BF"/>
                </a:solidFill>
                <a:latin typeface="BlinkMacSystemFont"/>
              </a:rPr>
              <a:t> each have a shared key that only they know and they agree to use a same cryptographic algorithm. In other words, they keep their key private. </a:t>
            </a:r>
          </a:p>
          <a:p>
            <a:r>
              <a:rPr lang="en-US" altLang="zh-CN" sz="3200" dirty="0">
                <a:solidFill>
                  <a:srgbClr val="ABB2BF"/>
                </a:solidFill>
                <a:latin typeface="BlinkMacSystemFont"/>
              </a:rPr>
              <a:t>When </a:t>
            </a:r>
            <a:r>
              <a:rPr lang="en-US" altLang="zh-CN" sz="3200" i="1" dirty="0">
                <a:solidFill>
                  <a:schemeClr val="bg1"/>
                </a:solidFill>
                <a:latin typeface="BlinkMacSystemFont"/>
              </a:rPr>
              <a:t>Susan</a:t>
            </a:r>
            <a:r>
              <a:rPr lang="en-US" altLang="zh-CN" sz="3200" dirty="0">
                <a:solidFill>
                  <a:srgbClr val="ABB2BF"/>
                </a:solidFill>
                <a:latin typeface="BlinkMacSystemFont"/>
              </a:rPr>
              <a:t> wants to send a message to </a:t>
            </a:r>
            <a:r>
              <a:rPr lang="en-US" altLang="zh-CN" sz="3200" i="1" dirty="0">
                <a:solidFill>
                  <a:schemeClr val="bg1"/>
                </a:solidFill>
                <a:latin typeface="BlinkMacSystemFont"/>
              </a:rPr>
              <a:t>Bob</a:t>
            </a:r>
            <a:r>
              <a:rPr lang="en-US" altLang="zh-CN" sz="3200" dirty="0">
                <a:solidFill>
                  <a:srgbClr val="ABB2BF"/>
                </a:solidFill>
                <a:latin typeface="BlinkMacSystemFont"/>
              </a:rPr>
              <a:t>, she encrypts the original message, known as plaintext, to create </a:t>
            </a:r>
            <a:r>
              <a:rPr lang="en-US" altLang="zh-CN" sz="3200" dirty="0" err="1">
                <a:solidFill>
                  <a:srgbClr val="ABB2BF"/>
                </a:solidFill>
                <a:latin typeface="BlinkMacSystemFont"/>
              </a:rPr>
              <a:t>ciphertext</a:t>
            </a:r>
            <a:r>
              <a:rPr lang="en-US" altLang="zh-CN" sz="3200" dirty="0">
                <a:solidFill>
                  <a:srgbClr val="ABB2BF"/>
                </a:solidFill>
                <a:latin typeface="BlinkMacSystemFont"/>
              </a:rPr>
              <a:t> and then sends the </a:t>
            </a:r>
            <a:r>
              <a:rPr lang="en-US" altLang="zh-CN" sz="3200" dirty="0" err="1">
                <a:solidFill>
                  <a:srgbClr val="ABB2BF"/>
                </a:solidFill>
                <a:latin typeface="BlinkMacSystemFont"/>
              </a:rPr>
              <a:t>ciphertext</a:t>
            </a:r>
            <a:r>
              <a:rPr lang="en-US" altLang="zh-CN" sz="3200" dirty="0">
                <a:solidFill>
                  <a:srgbClr val="ABB2BF"/>
                </a:solidFill>
                <a:latin typeface="BlinkMacSystemFont"/>
              </a:rPr>
              <a:t> to </a:t>
            </a:r>
            <a:r>
              <a:rPr lang="en-US" altLang="zh-CN" sz="3200" i="1" dirty="0">
                <a:solidFill>
                  <a:schemeClr val="bg1"/>
                </a:solidFill>
                <a:latin typeface="BlinkMacSystemFont"/>
              </a:rPr>
              <a:t>Bob</a:t>
            </a:r>
            <a:r>
              <a:rPr lang="en-US" altLang="zh-CN" sz="3200" dirty="0">
                <a:solidFill>
                  <a:srgbClr val="ABB2BF"/>
                </a:solidFill>
                <a:latin typeface="BlinkMacSystemFont"/>
              </a:rPr>
              <a:t>. </a:t>
            </a:r>
            <a:r>
              <a:rPr lang="en-US" altLang="zh-CN" sz="3200" i="1" dirty="0">
                <a:solidFill>
                  <a:schemeClr val="bg1"/>
                </a:solidFill>
                <a:latin typeface="BlinkMacSystemFont"/>
              </a:rPr>
              <a:t>Bob</a:t>
            </a:r>
            <a:r>
              <a:rPr lang="en-US" altLang="zh-CN" sz="3200" dirty="0">
                <a:solidFill>
                  <a:srgbClr val="ABB2BF"/>
                </a:solidFill>
                <a:latin typeface="BlinkMacSystemFont"/>
              </a:rPr>
              <a:t> receives the </a:t>
            </a:r>
            <a:r>
              <a:rPr lang="en-US" altLang="zh-CN" sz="3200" dirty="0" err="1">
                <a:solidFill>
                  <a:srgbClr val="ABB2BF"/>
                </a:solidFill>
                <a:latin typeface="BlinkMacSystemFont"/>
              </a:rPr>
              <a:t>ciphertext</a:t>
            </a:r>
            <a:r>
              <a:rPr lang="en-US" altLang="zh-CN" sz="3200" dirty="0">
                <a:solidFill>
                  <a:srgbClr val="ABB2BF"/>
                </a:solidFill>
                <a:latin typeface="BlinkMacSystemFont"/>
              </a:rPr>
              <a:t> from </a:t>
            </a:r>
            <a:r>
              <a:rPr lang="en-US" altLang="zh-CN" sz="3200" i="1" dirty="0">
                <a:solidFill>
                  <a:schemeClr val="bg1"/>
                </a:solidFill>
                <a:latin typeface="BlinkMacSystemFont"/>
              </a:rPr>
              <a:t>Susan</a:t>
            </a:r>
            <a:r>
              <a:rPr lang="en-US" altLang="zh-CN" sz="3200" dirty="0">
                <a:solidFill>
                  <a:srgbClr val="ABB2BF"/>
                </a:solidFill>
                <a:latin typeface="BlinkMacSystemFont"/>
              </a:rPr>
              <a:t> and decrypts the </a:t>
            </a:r>
            <a:r>
              <a:rPr lang="en-US" altLang="zh-CN" sz="3200" dirty="0" err="1">
                <a:solidFill>
                  <a:srgbClr val="ABB2BF"/>
                </a:solidFill>
                <a:latin typeface="BlinkMacSystemFont"/>
              </a:rPr>
              <a:t>ciphertext</a:t>
            </a:r>
            <a:r>
              <a:rPr lang="en-US" altLang="zh-CN" sz="3200" dirty="0">
                <a:solidFill>
                  <a:srgbClr val="ABB2BF"/>
                </a:solidFill>
                <a:latin typeface="BlinkMacSystemFont"/>
              </a:rPr>
              <a:t> with his private key to re-create the original plaintext message.</a:t>
            </a:r>
            <a:endParaRPr lang="zh-CN" altLang="en-US" sz="3200" dirty="0"/>
          </a:p>
        </p:txBody>
      </p:sp>
    </p:spTree>
    <p:extLst>
      <p:ext uri="{BB962C8B-B14F-4D97-AF65-F5344CB8AC3E}">
        <p14:creationId xmlns:p14="http://schemas.microsoft.com/office/powerpoint/2010/main" val="6279248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8035" y="1840728"/>
            <a:ext cx="9070110" cy="3970318"/>
          </a:xfrm>
          <a:prstGeom prst="rect">
            <a:avLst/>
          </a:prstGeom>
        </p:spPr>
        <p:txBody>
          <a:bodyPr wrap="square">
            <a:spAutoFit/>
          </a:bodyPr>
          <a:lstStyle/>
          <a:p>
            <a:r>
              <a:rPr lang="en-US" altLang="zh-CN" sz="2800" dirty="0">
                <a:solidFill>
                  <a:srgbClr val="ABB2BF"/>
                </a:solidFill>
                <a:latin typeface="BlinkMacSystemFont"/>
              </a:rPr>
              <a:t>- </a:t>
            </a:r>
            <a:r>
              <a:rPr lang="en-US" altLang="zh-CN" sz="2800" b="1" dirty="0">
                <a:solidFill>
                  <a:schemeClr val="bg1"/>
                </a:solidFill>
                <a:latin typeface="BlinkMacSystemFont"/>
              </a:rPr>
              <a:t>DES</a:t>
            </a:r>
            <a:r>
              <a:rPr lang="en-US" altLang="zh-CN" sz="2800" dirty="0">
                <a:solidFill>
                  <a:srgbClr val="ABB2BF"/>
                </a:solidFill>
                <a:latin typeface="BlinkMacSystemFont"/>
              </a:rPr>
              <a:t>. DES (Data Encryption Standard) was invented by IBM in the 1970s and adopted by the U.S. government as a standard. It is a 56-bit block cipher.</a:t>
            </a:r>
          </a:p>
          <a:p>
            <a:endParaRPr lang="en-US" altLang="zh-CN" sz="2800" dirty="0">
              <a:solidFill>
                <a:srgbClr val="ABB2BF"/>
              </a:solidFill>
              <a:latin typeface="BlinkMacSystemFont"/>
            </a:endParaRPr>
          </a:p>
          <a:p>
            <a:r>
              <a:rPr lang="en-US" altLang="zh-CN" sz="2800" dirty="0">
                <a:solidFill>
                  <a:srgbClr val="ABB2BF"/>
                </a:solidFill>
                <a:latin typeface="BlinkMacSystemFont"/>
              </a:rPr>
              <a:t>- </a:t>
            </a:r>
            <a:r>
              <a:rPr lang="en-US" altLang="zh-CN" sz="2800" b="1" dirty="0">
                <a:solidFill>
                  <a:schemeClr val="bg1"/>
                </a:solidFill>
                <a:latin typeface="BlinkMacSystemFont"/>
              </a:rPr>
              <a:t>AES</a:t>
            </a:r>
            <a:r>
              <a:rPr lang="en-US" altLang="zh-CN" sz="2800" dirty="0">
                <a:solidFill>
                  <a:srgbClr val="ABB2BF"/>
                </a:solidFill>
                <a:latin typeface="BlinkMacSystemFont"/>
              </a:rPr>
              <a:t>. AES (Advanced Encryption Standard) replaces DES as the U.S. standard. It was invented by Joan </a:t>
            </a:r>
            <a:r>
              <a:rPr lang="en-US" altLang="zh-CN" sz="2800" dirty="0" err="1">
                <a:solidFill>
                  <a:srgbClr val="ABB2BF"/>
                </a:solidFill>
                <a:latin typeface="BlinkMacSystemFont"/>
              </a:rPr>
              <a:t>Daemen</a:t>
            </a:r>
            <a:r>
              <a:rPr lang="en-US" altLang="zh-CN" sz="2800" dirty="0">
                <a:solidFill>
                  <a:srgbClr val="ABB2BF"/>
                </a:solidFill>
                <a:latin typeface="BlinkMacSystemFont"/>
              </a:rPr>
              <a:t> and Vincent </a:t>
            </a:r>
            <a:r>
              <a:rPr lang="en-US" altLang="zh-CN" sz="2800" dirty="0" err="1">
                <a:solidFill>
                  <a:srgbClr val="ABB2BF"/>
                </a:solidFill>
                <a:latin typeface="BlinkMacSystemFont"/>
              </a:rPr>
              <a:t>Rijmen</a:t>
            </a:r>
            <a:r>
              <a:rPr lang="en-US" altLang="zh-CN" sz="2800" dirty="0">
                <a:solidFill>
                  <a:srgbClr val="ABB2BF"/>
                </a:solidFill>
                <a:latin typeface="BlinkMacSystemFont"/>
              </a:rPr>
              <a:t> and is also known as the </a:t>
            </a:r>
            <a:r>
              <a:rPr lang="en-US" altLang="zh-CN" sz="2800" dirty="0" err="1">
                <a:solidFill>
                  <a:srgbClr val="ABB2BF"/>
                </a:solidFill>
                <a:latin typeface="BlinkMacSystemFont"/>
              </a:rPr>
              <a:t>Rinjdael</a:t>
            </a:r>
            <a:r>
              <a:rPr lang="en-US" altLang="zh-CN" sz="2800" dirty="0">
                <a:solidFill>
                  <a:srgbClr val="ABB2BF"/>
                </a:solidFill>
                <a:latin typeface="BlinkMacSystemFont"/>
              </a:rPr>
              <a:t> algorithm. It is a 128-bit block cipher with key lengths of 128, 192, or 256 bits.</a:t>
            </a:r>
          </a:p>
        </p:txBody>
      </p:sp>
      <p:sp>
        <p:nvSpPr>
          <p:cNvPr id="4" name="Rectangle 3"/>
          <p:cNvSpPr/>
          <p:nvPr/>
        </p:nvSpPr>
        <p:spPr>
          <a:xfrm>
            <a:off x="1838035" y="732043"/>
            <a:ext cx="5855856" cy="584775"/>
          </a:xfrm>
          <a:prstGeom prst="rect">
            <a:avLst/>
          </a:prstGeom>
        </p:spPr>
        <p:txBody>
          <a:bodyPr wrap="square">
            <a:spAutoFit/>
          </a:bodyPr>
          <a:lstStyle/>
          <a:p>
            <a:r>
              <a:rPr lang="en-US" altLang="zh-CN" sz="3200" dirty="0">
                <a:solidFill>
                  <a:srgbClr val="FFFFFF"/>
                </a:solidFill>
                <a:latin typeface="BlinkMacSystemFont"/>
              </a:rPr>
              <a:t>Algorithms, classes, and methods</a:t>
            </a:r>
          </a:p>
        </p:txBody>
      </p:sp>
    </p:spTree>
    <p:extLst>
      <p:ext uri="{BB962C8B-B14F-4D97-AF65-F5344CB8AC3E}">
        <p14:creationId xmlns:p14="http://schemas.microsoft.com/office/powerpoint/2010/main" val="26271037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1513" y="611970"/>
            <a:ext cx="2562240" cy="923330"/>
          </a:xfrm>
          <a:prstGeom prst="rect">
            <a:avLst/>
          </a:prstGeom>
        </p:spPr>
        <p:txBody>
          <a:bodyPr wrap="none">
            <a:spAutoFit/>
          </a:bodyPr>
          <a:lstStyle/>
          <a:p>
            <a:r>
              <a:rPr lang="en-US" altLang="zh-CN" sz="5400" dirty="0">
                <a:solidFill>
                  <a:srgbClr val="FFFFFF"/>
                </a:solidFill>
                <a:latin typeface="BlinkMacSystemFont"/>
              </a:rPr>
              <a:t>Example</a:t>
            </a:r>
            <a:endParaRPr lang="en-US" altLang="zh-CN" sz="5400" b="0" i="0" dirty="0">
              <a:solidFill>
                <a:srgbClr val="FFFFFF"/>
              </a:solidFill>
              <a:effectLst/>
              <a:latin typeface="BlinkMacSystemFont"/>
            </a:endParaRPr>
          </a:p>
        </p:txBody>
      </p:sp>
      <p:pic>
        <p:nvPicPr>
          <p:cNvPr id="4" name="Picture 3"/>
          <p:cNvPicPr>
            <a:picLocks noChangeAspect="1"/>
          </p:cNvPicPr>
          <p:nvPr/>
        </p:nvPicPr>
        <p:blipFill>
          <a:blip r:embed="rId3"/>
          <a:stretch>
            <a:fillRect/>
          </a:stretch>
        </p:blipFill>
        <p:spPr>
          <a:xfrm>
            <a:off x="685021" y="1899279"/>
            <a:ext cx="4797113" cy="2497231"/>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5772583" y="439138"/>
            <a:ext cx="6040727" cy="57353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53262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0694" y="198114"/>
            <a:ext cx="1358468" cy="1030932"/>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2.3</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3250793" y="2939652"/>
            <a:ext cx="6133351"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Public key cryptography</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3339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tretch>
            <a:fillRect/>
          </a:stretch>
        </p:blipFill>
        <p:spPr>
          <a:xfrm>
            <a:off x="3227936" y="1565102"/>
            <a:ext cx="6020462" cy="3200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75928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2997025" y="1551911"/>
            <a:ext cx="6376293" cy="3287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13980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2683777" y="936800"/>
            <a:ext cx="6453785" cy="4494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4764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6200000">
            <a:off x="316645" y="2659674"/>
            <a:ext cx="5314980" cy="1569660"/>
          </a:xfrm>
          <a:prstGeom prst="rect">
            <a:avLst/>
          </a:prstGeom>
          <a:noFill/>
        </p:spPr>
        <p:txBody>
          <a:bodyPr wrap="square" rtlCol="0">
            <a:spAutoFit/>
          </a:bodyPr>
          <a:lstStyle/>
          <a:p>
            <a:r>
              <a:rPr lang="en-US" altLang="zh-CN" sz="9600" dirty="0">
                <a:solidFill>
                  <a:schemeClr val="bg1"/>
                </a:solidFill>
                <a:latin typeface="+mn-ea"/>
              </a:rPr>
              <a:t>contents</a:t>
            </a:r>
            <a:endParaRPr lang="zh-CN" altLang="en-US" sz="9600" dirty="0">
              <a:solidFill>
                <a:schemeClr val="bg1"/>
              </a:solidFill>
              <a:latin typeface="+mn-ea"/>
            </a:endParaRPr>
          </a:p>
        </p:txBody>
      </p:sp>
      <p:grpSp>
        <p:nvGrpSpPr>
          <p:cNvPr id="9" name="组合 8"/>
          <p:cNvGrpSpPr/>
          <p:nvPr/>
        </p:nvGrpSpPr>
        <p:grpSpPr>
          <a:xfrm>
            <a:off x="3758966" y="371514"/>
            <a:ext cx="4035689" cy="830997"/>
            <a:chOff x="1452341" y="2897882"/>
            <a:chExt cx="4035689" cy="830997"/>
          </a:xfrm>
        </p:grpSpPr>
        <p:sp>
          <p:nvSpPr>
            <p:cNvPr id="5" name="文本框 4"/>
            <p:cNvSpPr txBox="1"/>
            <p:nvPr/>
          </p:nvSpPr>
          <p:spPr>
            <a:xfrm>
              <a:off x="1452341" y="2897882"/>
              <a:ext cx="980660" cy="830997"/>
            </a:xfrm>
            <a:prstGeom prst="rect">
              <a:avLst/>
            </a:prstGeom>
            <a:noFill/>
          </p:spPr>
          <p:txBody>
            <a:bodyPr wrap="square" rtlCol="0">
              <a:spAutoFit/>
            </a:bodyPr>
            <a:lstStyle/>
            <a:p>
              <a:r>
                <a:rPr lang="en-US" altLang="zh-CN" sz="4800" dirty="0">
                  <a:solidFill>
                    <a:srgbClr val="26C6DA"/>
                  </a:solidFill>
                  <a:latin typeface="+mn-ea"/>
                </a:rPr>
                <a:t>0</a:t>
              </a:r>
              <a:endParaRPr lang="zh-CN" altLang="en-US" sz="4800" dirty="0">
                <a:solidFill>
                  <a:srgbClr val="26C6DA"/>
                </a:solidFill>
                <a:latin typeface="+mn-ea"/>
              </a:endParaRPr>
            </a:p>
          </p:txBody>
        </p:sp>
        <p:cxnSp>
          <p:nvCxnSpPr>
            <p:cNvPr id="8" name="直接连接符 7"/>
            <p:cNvCxnSpPr/>
            <p:nvPr/>
          </p:nvCxnSpPr>
          <p:spPr>
            <a:xfrm>
              <a:off x="1666816" y="3512182"/>
              <a:ext cx="3821214" cy="0"/>
            </a:xfrm>
            <a:prstGeom prst="line">
              <a:avLst/>
            </a:prstGeom>
            <a:ln w="3175">
              <a:solidFill>
                <a:srgbClr val="26C6DA"/>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3758966" y="2639993"/>
            <a:ext cx="4066739" cy="830997"/>
            <a:chOff x="1421291" y="3016674"/>
            <a:chExt cx="4066739" cy="830997"/>
          </a:xfrm>
        </p:grpSpPr>
        <p:sp>
          <p:nvSpPr>
            <p:cNvPr id="11" name="文本框 10"/>
            <p:cNvSpPr txBox="1"/>
            <p:nvPr/>
          </p:nvSpPr>
          <p:spPr>
            <a:xfrm>
              <a:off x="1421291" y="3016674"/>
              <a:ext cx="980660" cy="830997"/>
            </a:xfrm>
            <a:prstGeom prst="rect">
              <a:avLst/>
            </a:prstGeom>
            <a:noFill/>
          </p:spPr>
          <p:txBody>
            <a:bodyPr wrap="square" rtlCol="0">
              <a:spAutoFit/>
            </a:bodyPr>
            <a:lstStyle/>
            <a:p>
              <a:r>
                <a:rPr lang="en-US" altLang="zh-CN" sz="4800" dirty="0">
                  <a:solidFill>
                    <a:srgbClr val="C0CA33"/>
                  </a:solidFill>
                  <a:latin typeface="Adobe 黑体 Std R" panose="020B0400000000000000" pitchFamily="34" charset="-122"/>
                  <a:ea typeface="Adobe 黑体 Std R" panose="020B0400000000000000" pitchFamily="34" charset="-122"/>
                </a:rPr>
                <a:t>2</a:t>
              </a:r>
              <a:endParaRPr lang="zh-CN" altLang="en-US" sz="4800" dirty="0">
                <a:solidFill>
                  <a:srgbClr val="C0CA33"/>
                </a:solidFill>
                <a:latin typeface="Adobe 黑体 Std R" panose="020B0400000000000000" pitchFamily="34" charset="-122"/>
                <a:ea typeface="Adobe 黑体 Std R" panose="020B0400000000000000" pitchFamily="34" charset="-122"/>
              </a:endParaRPr>
            </a:p>
          </p:txBody>
        </p:sp>
        <p:cxnSp>
          <p:nvCxnSpPr>
            <p:cNvPr id="12" name="直接连接符 11"/>
            <p:cNvCxnSpPr/>
            <p:nvPr/>
          </p:nvCxnSpPr>
          <p:spPr>
            <a:xfrm>
              <a:off x="1666816" y="3619473"/>
              <a:ext cx="3821214" cy="0"/>
            </a:xfrm>
            <a:prstGeom prst="line">
              <a:avLst/>
            </a:prstGeom>
            <a:ln w="3175">
              <a:solidFill>
                <a:srgbClr val="C0CA3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758966" y="5270997"/>
            <a:ext cx="4089589" cy="830997"/>
            <a:chOff x="1495590" y="3070504"/>
            <a:chExt cx="4089589" cy="830997"/>
          </a:xfrm>
        </p:grpSpPr>
        <p:sp>
          <p:nvSpPr>
            <p:cNvPr id="14" name="文本框 13"/>
            <p:cNvSpPr txBox="1"/>
            <p:nvPr/>
          </p:nvSpPr>
          <p:spPr>
            <a:xfrm>
              <a:off x="1495590" y="3070504"/>
              <a:ext cx="980660" cy="830997"/>
            </a:xfrm>
            <a:prstGeom prst="rect">
              <a:avLst/>
            </a:prstGeom>
            <a:noFill/>
          </p:spPr>
          <p:txBody>
            <a:bodyPr wrap="square" rtlCol="0">
              <a:spAutoFit/>
            </a:bodyPr>
            <a:lstStyle/>
            <a:p>
              <a:r>
                <a:rPr lang="en-US" altLang="zh-CN" sz="4800" dirty="0">
                  <a:solidFill>
                    <a:srgbClr val="44BE9B"/>
                  </a:solidFill>
                  <a:latin typeface="Adobe 黑体 Std R" panose="020B0400000000000000" pitchFamily="34" charset="-122"/>
                  <a:ea typeface="Adobe 黑体 Std R" panose="020B0400000000000000" pitchFamily="34" charset="-122"/>
                </a:rPr>
                <a:t>4</a:t>
              </a:r>
              <a:endParaRPr lang="zh-CN" altLang="en-US" sz="4800" dirty="0">
                <a:solidFill>
                  <a:srgbClr val="44BE9B"/>
                </a:solidFill>
                <a:latin typeface="Adobe 黑体 Std R" panose="020B0400000000000000" pitchFamily="34" charset="-122"/>
                <a:ea typeface="Adobe 黑体 Std R" panose="020B0400000000000000" pitchFamily="34" charset="-122"/>
              </a:endParaRPr>
            </a:p>
          </p:txBody>
        </p:sp>
        <p:cxnSp>
          <p:nvCxnSpPr>
            <p:cNvPr id="15" name="直接连接符 14"/>
            <p:cNvCxnSpPr/>
            <p:nvPr/>
          </p:nvCxnSpPr>
          <p:spPr>
            <a:xfrm>
              <a:off x="1763965" y="3675744"/>
              <a:ext cx="3821214" cy="0"/>
            </a:xfrm>
            <a:prstGeom prst="line">
              <a:avLst/>
            </a:prstGeom>
            <a:ln w="3175">
              <a:solidFill>
                <a:srgbClr val="44BE9B"/>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758459" y="3943377"/>
            <a:ext cx="4067246" cy="830997"/>
            <a:chOff x="1491122" y="3028303"/>
            <a:chExt cx="4067246" cy="830997"/>
          </a:xfrm>
        </p:grpSpPr>
        <p:sp>
          <p:nvSpPr>
            <p:cNvPr id="17" name="文本框 16"/>
            <p:cNvSpPr txBox="1"/>
            <p:nvPr/>
          </p:nvSpPr>
          <p:spPr>
            <a:xfrm>
              <a:off x="1491122" y="3028303"/>
              <a:ext cx="980660" cy="830997"/>
            </a:xfrm>
            <a:prstGeom prst="rect">
              <a:avLst/>
            </a:prstGeom>
            <a:noFill/>
          </p:spPr>
          <p:txBody>
            <a:bodyPr wrap="square" rtlCol="0">
              <a:spAutoFit/>
            </a:bodyPr>
            <a:lstStyle/>
            <a:p>
              <a:r>
                <a:rPr lang="en-US" altLang="zh-CN" sz="4800" dirty="0">
                  <a:solidFill>
                    <a:srgbClr val="FC4668"/>
                  </a:solidFill>
                  <a:latin typeface="Adobe 黑体 Std R" panose="020B0400000000000000" pitchFamily="34" charset="-122"/>
                  <a:ea typeface="Adobe 黑体 Std R" panose="020B0400000000000000" pitchFamily="34" charset="-122"/>
                </a:rPr>
                <a:t>3</a:t>
              </a:r>
              <a:endParaRPr lang="zh-CN" altLang="en-US" sz="4800" dirty="0">
                <a:solidFill>
                  <a:srgbClr val="FC4668"/>
                </a:solidFill>
                <a:latin typeface="Adobe 黑体 Std R" panose="020B0400000000000000" pitchFamily="34" charset="-122"/>
                <a:ea typeface="Adobe 黑体 Std R" panose="020B0400000000000000" pitchFamily="34" charset="-122"/>
              </a:endParaRPr>
            </a:p>
          </p:txBody>
        </p:sp>
        <p:cxnSp>
          <p:nvCxnSpPr>
            <p:cNvPr id="18" name="直接连接符 17"/>
            <p:cNvCxnSpPr/>
            <p:nvPr/>
          </p:nvCxnSpPr>
          <p:spPr>
            <a:xfrm>
              <a:off x="1737154" y="3661676"/>
              <a:ext cx="3821214" cy="0"/>
            </a:xfrm>
            <a:prstGeom prst="line">
              <a:avLst/>
            </a:prstGeom>
            <a:ln w="3175">
              <a:solidFill>
                <a:srgbClr val="FC4668"/>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4759359" y="546565"/>
            <a:ext cx="315631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Overview</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4739119" y="4112229"/>
            <a:ext cx="4724948" cy="400110"/>
          </a:xfrm>
          <a:prstGeom prst="rect">
            <a:avLst/>
          </a:prstGeom>
        </p:spPr>
        <p:txBody>
          <a:bodyPr wrap="non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Exchange files with Digital Certificate</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739626" y="5427231"/>
            <a:ext cx="5799345" cy="400110"/>
          </a:xfrm>
          <a:prstGeom prst="rect">
            <a:avLst/>
          </a:prstGeom>
        </p:spPr>
        <p:txBody>
          <a:bodyPr wrap="non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Secure Sockets Layer/Transport Layer Security</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743687" y="2793787"/>
            <a:ext cx="6090257" cy="400110"/>
          </a:xfrm>
          <a:prstGeom prst="rect">
            <a:avLst/>
          </a:prstGeom>
        </p:spPr>
        <p:txBody>
          <a:bodyPr wrap="non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Message Digest &amp; Public/Private key encryption</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9" name="组合 8"/>
          <p:cNvGrpSpPr/>
          <p:nvPr/>
        </p:nvGrpSpPr>
        <p:grpSpPr>
          <a:xfrm>
            <a:off x="3758459" y="1441808"/>
            <a:ext cx="4035689" cy="830997"/>
            <a:chOff x="1452341" y="2897882"/>
            <a:chExt cx="4035689" cy="830997"/>
          </a:xfrm>
        </p:grpSpPr>
        <p:sp>
          <p:nvSpPr>
            <p:cNvPr id="24" name="文本框 4"/>
            <p:cNvSpPr txBox="1"/>
            <p:nvPr/>
          </p:nvSpPr>
          <p:spPr>
            <a:xfrm>
              <a:off x="1452341" y="2897882"/>
              <a:ext cx="980660" cy="830997"/>
            </a:xfrm>
            <a:prstGeom prst="rect">
              <a:avLst/>
            </a:prstGeom>
            <a:noFill/>
          </p:spPr>
          <p:txBody>
            <a:bodyPr wrap="square" rtlCol="0">
              <a:spAutoFit/>
            </a:bodyPr>
            <a:lstStyle/>
            <a:p>
              <a:r>
                <a:rPr lang="en-US" altLang="zh-CN" sz="4800" dirty="0">
                  <a:solidFill>
                    <a:srgbClr val="FFC000"/>
                  </a:solidFill>
                  <a:latin typeface="+mn-ea"/>
                </a:rPr>
                <a:t>1</a:t>
              </a:r>
              <a:endParaRPr lang="zh-CN" altLang="en-US" sz="4800" dirty="0">
                <a:solidFill>
                  <a:srgbClr val="FFC000"/>
                </a:solidFill>
                <a:latin typeface="+mn-ea"/>
              </a:endParaRPr>
            </a:p>
          </p:txBody>
        </p:sp>
        <p:cxnSp>
          <p:nvCxnSpPr>
            <p:cNvPr id="25" name="直接连接符 7"/>
            <p:cNvCxnSpPr/>
            <p:nvPr/>
          </p:nvCxnSpPr>
          <p:spPr>
            <a:xfrm>
              <a:off x="1666816" y="3512182"/>
              <a:ext cx="3821214" cy="0"/>
            </a:xfrm>
            <a:prstGeom prst="line">
              <a:avLst/>
            </a:prstGeom>
            <a:ln w="31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6" name="文本框 19"/>
          <p:cNvSpPr txBox="1"/>
          <p:nvPr/>
        </p:nvSpPr>
        <p:spPr>
          <a:xfrm>
            <a:off x="4758852" y="1616859"/>
            <a:ext cx="3156316"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Add Your Title Here</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77598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1513" y="611970"/>
            <a:ext cx="2562240" cy="923330"/>
          </a:xfrm>
          <a:prstGeom prst="rect">
            <a:avLst/>
          </a:prstGeom>
        </p:spPr>
        <p:txBody>
          <a:bodyPr wrap="none">
            <a:spAutoFit/>
          </a:bodyPr>
          <a:lstStyle/>
          <a:p>
            <a:r>
              <a:rPr lang="en-US" altLang="zh-CN" sz="5400" dirty="0">
                <a:solidFill>
                  <a:srgbClr val="FFFFFF"/>
                </a:solidFill>
                <a:latin typeface="BlinkMacSystemFont"/>
              </a:rPr>
              <a:t>Example</a:t>
            </a:r>
            <a:endParaRPr lang="en-US" altLang="zh-CN" sz="5400" b="0" i="0" dirty="0">
              <a:solidFill>
                <a:srgbClr val="FFFFFF"/>
              </a:solidFill>
              <a:effectLst/>
              <a:latin typeface="BlinkMacSystemFont"/>
            </a:endParaRPr>
          </a:p>
        </p:txBody>
      </p:sp>
      <p:pic>
        <p:nvPicPr>
          <p:cNvPr id="3" name="Picture 2"/>
          <p:cNvPicPr>
            <a:picLocks noChangeAspect="1"/>
          </p:cNvPicPr>
          <p:nvPr/>
        </p:nvPicPr>
        <p:blipFill>
          <a:blip r:embed="rId3"/>
          <a:stretch>
            <a:fillRect/>
          </a:stretch>
        </p:blipFill>
        <p:spPr>
          <a:xfrm>
            <a:off x="530780" y="1635486"/>
            <a:ext cx="5150763" cy="201287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6244814" y="1295399"/>
            <a:ext cx="5522313" cy="41417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0583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0694" y="198114"/>
            <a:ext cx="1358468" cy="1030932"/>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2.4</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4322211" y="2930415"/>
            <a:ext cx="6133351"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Digital Signatures</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908463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1346" y="1286547"/>
            <a:ext cx="10547926" cy="4031873"/>
          </a:xfrm>
          <a:prstGeom prst="rect">
            <a:avLst/>
          </a:prstGeom>
        </p:spPr>
        <p:txBody>
          <a:bodyPr wrap="square">
            <a:spAutoFit/>
          </a:bodyPr>
          <a:lstStyle/>
          <a:p>
            <a:r>
              <a:rPr lang="en-US" altLang="zh-CN" sz="3200" dirty="0">
                <a:solidFill>
                  <a:srgbClr val="ABB2BF"/>
                </a:solidFill>
                <a:latin typeface="BlinkMacSystemFont"/>
              </a:rPr>
              <a:t>In real world, the message digest is signed by the private key. So, if </a:t>
            </a:r>
            <a:r>
              <a:rPr lang="en-US" altLang="zh-CN" sz="3200" i="1" dirty="0">
                <a:solidFill>
                  <a:schemeClr val="bg1"/>
                </a:solidFill>
                <a:latin typeface="BlinkMacSystemFont"/>
              </a:rPr>
              <a:t>Bob</a:t>
            </a:r>
            <a:r>
              <a:rPr lang="en-US" altLang="zh-CN" sz="3200" dirty="0">
                <a:solidFill>
                  <a:srgbClr val="ABB2BF"/>
                </a:solidFill>
                <a:latin typeface="BlinkMacSystemFont"/>
              </a:rPr>
              <a:t> wants to send </a:t>
            </a:r>
            <a:r>
              <a:rPr lang="en-US" altLang="zh-CN" sz="3200" i="1" dirty="0">
                <a:solidFill>
                  <a:schemeClr val="bg1"/>
                </a:solidFill>
                <a:latin typeface="BlinkMacSystemFont"/>
              </a:rPr>
              <a:t>Susan</a:t>
            </a:r>
            <a:r>
              <a:rPr lang="en-US" altLang="zh-CN" sz="3200" dirty="0">
                <a:solidFill>
                  <a:srgbClr val="ABB2BF"/>
                </a:solidFill>
                <a:latin typeface="BlinkMacSystemFont"/>
              </a:rPr>
              <a:t> a signed message, he generates the message digest of the message and signs it with his private key. He sends the message and the signed message digest to </a:t>
            </a:r>
            <a:r>
              <a:rPr lang="en-US" altLang="zh-CN" sz="3200" i="1" dirty="0">
                <a:solidFill>
                  <a:schemeClr val="bg1"/>
                </a:solidFill>
                <a:latin typeface="BlinkMacSystemFont"/>
              </a:rPr>
              <a:t>Susan</a:t>
            </a:r>
            <a:r>
              <a:rPr lang="en-US" altLang="zh-CN" sz="3200" dirty="0">
                <a:solidFill>
                  <a:srgbClr val="ABB2BF"/>
                </a:solidFill>
                <a:latin typeface="BlinkMacSystemFont"/>
              </a:rPr>
              <a:t>. </a:t>
            </a:r>
            <a:r>
              <a:rPr lang="en-US" altLang="zh-CN" sz="3200" i="1" dirty="0">
                <a:solidFill>
                  <a:schemeClr val="bg1"/>
                </a:solidFill>
                <a:latin typeface="BlinkMacSystemFont"/>
              </a:rPr>
              <a:t>Susan</a:t>
            </a:r>
            <a:r>
              <a:rPr lang="en-US" altLang="zh-CN" sz="3200" dirty="0">
                <a:solidFill>
                  <a:srgbClr val="ABB2BF"/>
                </a:solidFill>
                <a:latin typeface="BlinkMacSystemFont"/>
              </a:rPr>
              <a:t> decrypts the signed message digest with </a:t>
            </a:r>
            <a:r>
              <a:rPr lang="en-US" altLang="zh-CN" sz="3200" i="1" dirty="0">
                <a:solidFill>
                  <a:schemeClr val="bg1"/>
                </a:solidFill>
                <a:latin typeface="BlinkMacSystemFont"/>
              </a:rPr>
              <a:t>Bob's</a:t>
            </a:r>
            <a:r>
              <a:rPr lang="en-US" altLang="zh-CN" sz="3200" dirty="0">
                <a:solidFill>
                  <a:srgbClr val="ABB2BF"/>
                </a:solidFill>
                <a:latin typeface="BlinkMacSystemFont"/>
              </a:rPr>
              <a:t> public key and computes the message digest from the cleartext message and checks that the two digests match. If they do, </a:t>
            </a:r>
            <a:r>
              <a:rPr lang="en-US" altLang="zh-CN" sz="3200" i="1" dirty="0">
                <a:solidFill>
                  <a:schemeClr val="bg1"/>
                </a:solidFill>
                <a:latin typeface="BlinkMacSystemFont"/>
              </a:rPr>
              <a:t>Susan</a:t>
            </a:r>
            <a:r>
              <a:rPr lang="en-US" altLang="zh-CN" sz="3200" dirty="0">
                <a:solidFill>
                  <a:srgbClr val="ABB2BF"/>
                </a:solidFill>
                <a:latin typeface="BlinkMacSystemFont"/>
              </a:rPr>
              <a:t> can be sure the message came from </a:t>
            </a:r>
            <a:r>
              <a:rPr lang="en-US" altLang="zh-CN" sz="3200" i="1" dirty="0">
                <a:solidFill>
                  <a:schemeClr val="bg1"/>
                </a:solidFill>
                <a:latin typeface="BlinkMacSystemFont"/>
              </a:rPr>
              <a:t>Bob</a:t>
            </a:r>
            <a:r>
              <a:rPr lang="en-US" altLang="zh-CN" sz="3200" dirty="0">
                <a:solidFill>
                  <a:srgbClr val="ABB2BF"/>
                </a:solidFill>
                <a:latin typeface="BlinkMacSystemFont"/>
              </a:rPr>
              <a:t>.</a:t>
            </a:r>
            <a:endParaRPr lang="zh-CN" altLang="en-US" sz="3200" dirty="0"/>
          </a:p>
        </p:txBody>
      </p:sp>
    </p:spTree>
    <p:extLst>
      <p:ext uri="{BB962C8B-B14F-4D97-AF65-F5344CB8AC3E}">
        <p14:creationId xmlns:p14="http://schemas.microsoft.com/office/powerpoint/2010/main" val="39975091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1346" y="1286547"/>
            <a:ext cx="10547926" cy="2062103"/>
          </a:xfrm>
          <a:prstGeom prst="rect">
            <a:avLst/>
          </a:prstGeom>
        </p:spPr>
        <p:txBody>
          <a:bodyPr wrap="square">
            <a:spAutoFit/>
          </a:bodyPr>
          <a:lstStyle/>
          <a:p>
            <a:r>
              <a:rPr lang="en-US" altLang="zh-CN" sz="3200" b="1" i="1" dirty="0">
                <a:solidFill>
                  <a:schemeClr val="bg1"/>
                </a:solidFill>
                <a:latin typeface="BlinkMacSystemFont"/>
              </a:rPr>
              <a:t>Note</a:t>
            </a:r>
            <a:r>
              <a:rPr lang="en-US" altLang="zh-CN" sz="3200" b="1" dirty="0">
                <a:solidFill>
                  <a:schemeClr val="bg1"/>
                </a:solidFill>
                <a:latin typeface="BlinkMacSystemFont"/>
              </a:rPr>
              <a:t>:</a:t>
            </a:r>
          </a:p>
          <a:p>
            <a:r>
              <a:rPr lang="en-US" altLang="zh-CN" sz="3200" dirty="0">
                <a:solidFill>
                  <a:srgbClr val="ABB2BF"/>
                </a:solidFill>
                <a:latin typeface="BlinkMacSystemFont"/>
              </a:rPr>
              <a:t>Digital signatures do not provide encryption of the message, so encryption techniques must be used in conjunction with signatures if you also need confidentiality.</a:t>
            </a:r>
            <a:endParaRPr lang="zh-CN" altLang="en-US" sz="3200" dirty="0"/>
          </a:p>
        </p:txBody>
      </p:sp>
    </p:spTree>
    <p:extLst>
      <p:ext uri="{BB962C8B-B14F-4D97-AF65-F5344CB8AC3E}">
        <p14:creationId xmlns:p14="http://schemas.microsoft.com/office/powerpoint/2010/main" val="6283050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1513" y="611970"/>
            <a:ext cx="2562240" cy="923330"/>
          </a:xfrm>
          <a:prstGeom prst="rect">
            <a:avLst/>
          </a:prstGeom>
        </p:spPr>
        <p:txBody>
          <a:bodyPr wrap="none">
            <a:spAutoFit/>
          </a:bodyPr>
          <a:lstStyle/>
          <a:p>
            <a:r>
              <a:rPr lang="en-US" altLang="zh-CN" sz="5400" dirty="0">
                <a:solidFill>
                  <a:srgbClr val="FFFFFF"/>
                </a:solidFill>
                <a:latin typeface="BlinkMacSystemFont"/>
              </a:rPr>
              <a:t>Example</a:t>
            </a:r>
            <a:endParaRPr lang="en-US" altLang="zh-CN" sz="5400" b="0" i="0" dirty="0">
              <a:solidFill>
                <a:srgbClr val="FFFFFF"/>
              </a:solidFill>
              <a:effectLst/>
              <a:latin typeface="BlinkMacSystemFont"/>
            </a:endParaRPr>
          </a:p>
        </p:txBody>
      </p:sp>
      <p:pic>
        <p:nvPicPr>
          <p:cNvPr id="4" name="Picture 3"/>
          <p:cNvPicPr>
            <a:picLocks noChangeAspect="1"/>
          </p:cNvPicPr>
          <p:nvPr/>
        </p:nvPicPr>
        <p:blipFill>
          <a:blip r:embed="rId3"/>
          <a:stretch>
            <a:fillRect/>
          </a:stretch>
        </p:blipFill>
        <p:spPr>
          <a:xfrm>
            <a:off x="854514" y="1944273"/>
            <a:ext cx="7028571" cy="260000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4368799" y="3244273"/>
            <a:ext cx="6442587" cy="28402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79827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451430"/>
            <a:ext cx="4461637" cy="1200329"/>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Exchange files with Digital Certificate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FC4668"/>
                </a:solidFill>
                <a:latin typeface="Adobe 黑体 Std R" panose="020B0400000000000000" pitchFamily="34" charset="-122"/>
                <a:ea typeface="Adobe 黑体 Std R" panose="020B0400000000000000" pitchFamily="34" charset="-122"/>
              </a:rPr>
              <a:t>03</a:t>
            </a:r>
            <a:endParaRPr lang="zh-CN" altLang="en-US" sz="6000" dirty="0">
              <a:solidFill>
                <a:srgbClr val="FC4668"/>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FC4668"/>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FC4668"/>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FC4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FC4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972094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FC4668"/>
                </a:solidFill>
                <a:latin typeface="Adobe 黑体 Std R" panose="020B0400000000000000" pitchFamily="34" charset="-122"/>
                <a:ea typeface="Adobe 黑体 Std R" panose="020B0400000000000000" pitchFamily="34" charset="-122"/>
              </a:rPr>
              <a:t>03</a:t>
            </a:r>
            <a:endParaRPr lang="zh-CN" altLang="en-US" sz="6000" dirty="0">
              <a:solidFill>
                <a:srgbClr val="FC4668"/>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4" y="390415"/>
            <a:ext cx="8913497"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Exchange files with Digital Certificate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1289696" y="2897515"/>
            <a:ext cx="4067396" cy="2400657"/>
          </a:xfrm>
          <a:prstGeom prst="rect">
            <a:avLst/>
          </a:prstGeom>
          <a:noFill/>
        </p:spPr>
        <p:txBody>
          <a:bodyPr wrap="square"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Sender</a:t>
            </a:r>
          </a:p>
          <a:p>
            <a:r>
              <a:rPr lang="en-US" altLang="zh-CN" dirty="0">
                <a:solidFill>
                  <a:schemeClr val="bg1"/>
                </a:solidFill>
              </a:rPr>
              <a:t>          </a:t>
            </a:r>
          </a:p>
          <a:p>
            <a:r>
              <a:rPr lang="en-US" altLang="zh-CN" dirty="0">
                <a:solidFill>
                  <a:schemeClr val="bg1"/>
                </a:solidFill>
              </a:rPr>
              <a:t>      </a:t>
            </a:r>
          </a:p>
          <a:p>
            <a:endParaRPr lang="en-US" altLang="zh-CN" dirty="0">
              <a:solidFill>
                <a:schemeClr val="bg1"/>
              </a:solidFill>
            </a:endParaRPr>
          </a:p>
          <a:p>
            <a:endParaRPr lang="zh-CN" altLang="en-US" dirty="0">
              <a:solidFill>
                <a:schemeClr val="bg1"/>
              </a:solidFill>
            </a:endParaRPr>
          </a:p>
          <a:p>
            <a:endParaRPr lang="zh-CN" altLang="en-US" dirty="0">
              <a:solidFill>
                <a:schemeClr val="bg1"/>
              </a:solidFill>
            </a:endParaRPr>
          </a:p>
        </p:txBody>
      </p:sp>
      <p:sp>
        <p:nvSpPr>
          <p:cNvPr id="235" name="TextBox 234"/>
          <p:cNvSpPr txBox="1"/>
          <p:nvPr/>
        </p:nvSpPr>
        <p:spPr>
          <a:xfrm>
            <a:off x="7989794" y="2897515"/>
            <a:ext cx="5196948" cy="2123658"/>
          </a:xfrm>
          <a:prstGeom prst="rect">
            <a:avLst/>
          </a:prstGeom>
          <a:noFill/>
        </p:spPr>
        <p:txBody>
          <a:bodyPr wrap="square" rtlCol="0">
            <a:spAutoFit/>
          </a:bodyPr>
          <a:lstStyle/>
          <a:p>
            <a:r>
              <a:rPr lang="en-US" altLang="zh-CN" sz="6000" dirty="0">
                <a:solidFill>
                  <a:schemeClr val="bg1"/>
                </a:solidFill>
                <a:latin typeface="微软雅黑" panose="020B0503020204020204" pitchFamily="34" charset="-122"/>
                <a:ea typeface="微软雅黑" panose="020B0503020204020204" pitchFamily="34" charset="-122"/>
              </a:rPr>
              <a:t>Receiver</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a:p>
            <a:endParaRPr lang="zh-CN" altLang="en-US" dirty="0">
              <a:solidFill>
                <a:schemeClr val="bg1"/>
              </a:solidFill>
            </a:endParaRPr>
          </a:p>
        </p:txBody>
      </p:sp>
      <p:sp>
        <p:nvSpPr>
          <p:cNvPr id="5" name="Arrow: Right 4"/>
          <p:cNvSpPr/>
          <p:nvPr/>
        </p:nvSpPr>
        <p:spPr>
          <a:xfrm>
            <a:off x="4673600" y="3269673"/>
            <a:ext cx="2881746" cy="34174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434035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23636" y="338802"/>
            <a:ext cx="2191409"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Sender</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923636" y="1229558"/>
            <a:ext cx="8506691" cy="2948499"/>
          </a:xfrm>
          <a:prstGeom prst="rect">
            <a:avLst/>
          </a:prstGeom>
        </p:spPr>
        <p:txBody>
          <a:bodyPr wrap="square">
            <a:spAutoFit/>
          </a:bodyPr>
          <a:lstStyle/>
          <a:p>
            <a:pPr marL="342900" lvl="0" indent="-342900">
              <a:spcBef>
                <a:spcPct val="20000"/>
              </a:spcBef>
              <a:buFont typeface="Arial" pitchFamily="34" charset="0"/>
              <a:buChar char="•"/>
            </a:pPr>
            <a:r>
              <a:rPr lang="en-US" altLang="zh-CN" sz="3200" dirty="0">
                <a:solidFill>
                  <a:schemeClr val="bg1"/>
                </a:solidFill>
                <a:latin typeface="Calibri"/>
                <a:ea typeface="宋体"/>
              </a:rPr>
              <a:t>Create a JAR File Containing the Contract</a:t>
            </a:r>
          </a:p>
          <a:p>
            <a:pPr marL="342900" lvl="0" indent="-342900">
              <a:spcBef>
                <a:spcPct val="20000"/>
              </a:spcBef>
              <a:buFont typeface="Arial" pitchFamily="34" charset="0"/>
              <a:buChar char="•"/>
            </a:pPr>
            <a:r>
              <a:rPr lang="en-US" altLang="zh-CN" sz="3200" dirty="0">
                <a:solidFill>
                  <a:schemeClr val="bg1"/>
                </a:solidFill>
                <a:latin typeface="Calibri"/>
                <a:ea typeface="宋体"/>
              </a:rPr>
              <a:t>Generate Keys</a:t>
            </a:r>
          </a:p>
          <a:p>
            <a:pPr marL="342900" lvl="0" indent="-342900">
              <a:spcBef>
                <a:spcPct val="20000"/>
              </a:spcBef>
              <a:buFont typeface="Arial" pitchFamily="34" charset="0"/>
              <a:buChar char="•"/>
            </a:pPr>
            <a:r>
              <a:rPr lang="en-US" altLang="zh-CN" sz="3200" dirty="0">
                <a:solidFill>
                  <a:schemeClr val="bg1"/>
                </a:solidFill>
                <a:latin typeface="Calibri"/>
                <a:ea typeface="宋体"/>
              </a:rPr>
              <a:t>Sign the JAR File</a:t>
            </a:r>
          </a:p>
          <a:p>
            <a:pPr marL="342900" lvl="0" indent="-342900">
              <a:spcBef>
                <a:spcPct val="20000"/>
              </a:spcBef>
              <a:buFont typeface="Arial" pitchFamily="34" charset="0"/>
              <a:buChar char="•"/>
            </a:pPr>
            <a:r>
              <a:rPr lang="en-US" altLang="zh-CN" sz="3200" dirty="0">
                <a:solidFill>
                  <a:schemeClr val="bg1"/>
                </a:solidFill>
                <a:latin typeface="Calibri"/>
                <a:ea typeface="宋体"/>
              </a:rPr>
              <a:t>Export the Public Key Certificate</a:t>
            </a:r>
          </a:p>
          <a:p>
            <a:pPr marL="342900" lvl="0" indent="-342900">
              <a:spcBef>
                <a:spcPct val="20000"/>
              </a:spcBef>
              <a:buFont typeface="Arial" pitchFamily="34" charset="0"/>
              <a:buChar char="•"/>
            </a:pPr>
            <a:endParaRPr lang="zh-CN" altLang="en-US" sz="3200" dirty="0">
              <a:solidFill>
                <a:schemeClr val="bg1"/>
              </a:solidFill>
              <a:latin typeface="Calibri"/>
              <a:ea typeface="宋体"/>
            </a:endParaRP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00" y="3609497"/>
            <a:ext cx="7734300" cy="240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6734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38262" y="130829"/>
            <a:ext cx="2597665" cy="1200329"/>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       Receiver</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838262" y="2079303"/>
            <a:ext cx="8709891" cy="1766637"/>
          </a:xfrm>
          <a:prstGeom prst="rect">
            <a:avLst/>
          </a:prstGeom>
        </p:spPr>
        <p:txBody>
          <a:bodyPr wrap="square">
            <a:spAutoFit/>
          </a:bodyPr>
          <a:lstStyle/>
          <a:p>
            <a:pPr marL="342900" lvl="0" indent="-342900">
              <a:spcBef>
                <a:spcPct val="20000"/>
              </a:spcBef>
              <a:buFont typeface="Arial" pitchFamily="34" charset="0"/>
              <a:buChar char="•"/>
            </a:pPr>
            <a:r>
              <a:rPr lang="en-US" altLang="zh-CN" sz="3200" dirty="0">
                <a:solidFill>
                  <a:schemeClr val="bg1"/>
                </a:solidFill>
                <a:latin typeface="Calibri"/>
                <a:ea typeface="宋体"/>
              </a:rPr>
              <a:t>Import the Certificate as a Trusted Certificate</a:t>
            </a:r>
          </a:p>
          <a:p>
            <a:pPr marL="342900" lvl="0" indent="-342900">
              <a:spcBef>
                <a:spcPct val="20000"/>
              </a:spcBef>
              <a:buFont typeface="Arial" pitchFamily="34" charset="0"/>
              <a:buChar char="•"/>
            </a:pPr>
            <a:endParaRPr lang="en-US" altLang="zh-CN" sz="3200" dirty="0">
              <a:solidFill>
                <a:schemeClr val="bg1"/>
              </a:solidFill>
              <a:latin typeface="Calibri"/>
              <a:ea typeface="宋体"/>
            </a:endParaRPr>
          </a:p>
          <a:p>
            <a:pPr marL="342900" lvl="0" indent="-342900">
              <a:spcBef>
                <a:spcPct val="20000"/>
              </a:spcBef>
              <a:buFont typeface="Arial" pitchFamily="34" charset="0"/>
              <a:buChar char="•"/>
            </a:pPr>
            <a:r>
              <a:rPr lang="en-US" altLang="zh-CN" sz="3200" dirty="0">
                <a:solidFill>
                  <a:schemeClr val="bg1"/>
                </a:solidFill>
                <a:latin typeface="Calibri"/>
                <a:ea typeface="宋体"/>
              </a:rPr>
              <a:t>Verify the JAR File Signature</a:t>
            </a:r>
            <a:endParaRPr lang="zh-CN" altLang="en-US" sz="3200" dirty="0">
              <a:solidFill>
                <a:schemeClr val="bg1"/>
              </a:solidFill>
              <a:latin typeface="Calibri"/>
              <a:ea typeface="宋体"/>
            </a:endParaRPr>
          </a:p>
        </p:txBody>
      </p:sp>
    </p:spTree>
    <p:extLst>
      <p:ext uri="{BB962C8B-B14F-4D97-AF65-F5344CB8AC3E}">
        <p14:creationId xmlns:p14="http://schemas.microsoft.com/office/powerpoint/2010/main" val="376120533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722" y="331758"/>
            <a:ext cx="9545606" cy="6025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95226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30496" y="2728429"/>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Java Security Overview</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57329" y="2544756"/>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130132" y="3051596"/>
            <a:ext cx="8365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26C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9603835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2"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2"/>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2"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2"/>
          <p:bldP spid="8" grpId="0" animBg="1"/>
          <p:bldP spid="8" grpId="1" animBg="1"/>
          <p:bldP spid="8" grpId="2" animBg="1"/>
          <p:bldP spid="11" grpId="0" animBg="1"/>
          <p:bldP spid="11" grpId="1" animBg="1"/>
          <p:bldP spid="11" grpId="2"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65" y="308344"/>
            <a:ext cx="7742228" cy="6241312"/>
          </a:xfrm>
          <a:prstGeom prst="rect">
            <a:avLst/>
          </a:prstGeom>
        </p:spPr>
      </p:pic>
    </p:spTree>
    <p:extLst>
      <p:ext uri="{BB962C8B-B14F-4D97-AF65-F5344CB8AC3E}">
        <p14:creationId xmlns:p14="http://schemas.microsoft.com/office/powerpoint/2010/main" val="42374179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728430"/>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Add Your Title Here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44BE9B"/>
                </a:solidFill>
                <a:latin typeface="Adobe 黑体 Std R" panose="020B0400000000000000" pitchFamily="34" charset="-122"/>
                <a:ea typeface="Adobe 黑体 Std R" panose="020B0400000000000000" pitchFamily="34" charset="-122"/>
              </a:rPr>
              <a:t>04</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44BE9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44BE9B"/>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203797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06875" y="1758190"/>
            <a:ext cx="3883778" cy="4282392"/>
            <a:chOff x="1006875" y="1758190"/>
            <a:chExt cx="3883778" cy="4282392"/>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875" y="1758190"/>
              <a:ext cx="3883778" cy="4282392"/>
            </a:xfrm>
            <a:prstGeom prst="rect">
              <a:avLst/>
            </a:prstGeom>
          </p:spPr>
        </p:pic>
        <p:sp>
          <p:nvSpPr>
            <p:cNvPr id="18" name="矩形 17"/>
            <p:cNvSpPr/>
            <p:nvPr/>
          </p:nvSpPr>
          <p:spPr>
            <a:xfrm>
              <a:off x="1006875" y="5071086"/>
              <a:ext cx="3883778" cy="969496"/>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44BE9B"/>
                </a:solidFill>
                <a:latin typeface="Adobe 黑体 Std R" panose="020B0400000000000000" pitchFamily="34" charset="-122"/>
                <a:ea typeface="Adobe 黑体 Std R" panose="020B0400000000000000" pitchFamily="34" charset="-122"/>
              </a:rPr>
              <a:t>04</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Add Your Title Here</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4836" y="1776793"/>
            <a:ext cx="2840182" cy="219035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018" y="3948545"/>
            <a:ext cx="2909455" cy="2092037"/>
          </a:xfrm>
          <a:prstGeom prst="rect">
            <a:avLst/>
          </a:prstGeom>
        </p:spPr>
      </p:pic>
      <p:sp>
        <p:nvSpPr>
          <p:cNvPr id="9" name="矩形 8"/>
          <p:cNvSpPr/>
          <p:nvPr/>
        </p:nvSpPr>
        <p:spPr>
          <a:xfrm>
            <a:off x="8285018" y="1776793"/>
            <a:ext cx="3363564" cy="1938992"/>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p:txBody>
      </p:sp>
      <p:sp>
        <p:nvSpPr>
          <p:cNvPr id="12" name="矩形 11"/>
          <p:cNvSpPr/>
          <p:nvPr/>
        </p:nvSpPr>
        <p:spPr>
          <a:xfrm>
            <a:off x="1246872" y="5201891"/>
            <a:ext cx="3363564" cy="707886"/>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7" name="矩形 16"/>
          <p:cNvSpPr/>
          <p:nvPr/>
        </p:nvSpPr>
        <p:spPr>
          <a:xfrm>
            <a:off x="4956090" y="4101590"/>
            <a:ext cx="3363564" cy="1938992"/>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p:txBody>
      </p:sp>
    </p:spTree>
    <p:extLst>
      <p:ext uri="{BB962C8B-B14F-4D97-AF65-F5344CB8AC3E}">
        <p14:creationId xmlns:p14="http://schemas.microsoft.com/office/powerpoint/2010/main" val="125195084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44BE9B"/>
                </a:solidFill>
                <a:latin typeface="Adobe 黑体 Std R" panose="020B0400000000000000" pitchFamily="34" charset="-122"/>
                <a:ea typeface="Adobe 黑体 Std R" panose="020B0400000000000000" pitchFamily="34" charset="-122"/>
              </a:rPr>
              <a:t>04</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Add Your Title Here</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676050" y="2352673"/>
            <a:ext cx="3789362" cy="3067051"/>
            <a:chOff x="4184651" y="1893888"/>
            <a:chExt cx="3789362" cy="3067051"/>
          </a:xfrm>
        </p:grpSpPr>
        <p:sp>
          <p:nvSpPr>
            <p:cNvPr id="5" name="Freeform 65"/>
            <p:cNvSpPr>
              <a:spLocks/>
            </p:cNvSpPr>
            <p:nvPr/>
          </p:nvSpPr>
          <p:spPr bwMode="auto">
            <a:xfrm>
              <a:off x="7361238" y="3878263"/>
              <a:ext cx="425450" cy="1082675"/>
            </a:xfrm>
            <a:custGeom>
              <a:avLst/>
              <a:gdLst>
                <a:gd name="T0" fmla="*/ 4 w 143"/>
                <a:gd name="T1" fmla="*/ 7 h 364"/>
                <a:gd name="T2" fmla="*/ 26 w 143"/>
                <a:gd name="T3" fmla="*/ 0 h 364"/>
                <a:gd name="T4" fmla="*/ 33 w 143"/>
                <a:gd name="T5" fmla="*/ 5 h 364"/>
                <a:gd name="T6" fmla="*/ 142 w 143"/>
                <a:gd name="T7" fmla="*/ 356 h 364"/>
                <a:gd name="T8" fmla="*/ 140 w 143"/>
                <a:gd name="T9" fmla="*/ 363 h 364"/>
                <a:gd name="T10" fmla="*/ 140 w 143"/>
                <a:gd name="T11" fmla="*/ 363 h 364"/>
                <a:gd name="T12" fmla="*/ 134 w 143"/>
                <a:gd name="T13" fmla="*/ 359 h 364"/>
                <a:gd name="T14" fmla="*/ 2 w 143"/>
                <a:gd name="T15" fmla="*/ 16 h 364"/>
                <a:gd name="T16" fmla="*/ 4 w 143"/>
                <a:gd name="T17" fmla="*/ 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64">
                  <a:moveTo>
                    <a:pt x="4" y="7"/>
                  </a:moveTo>
                  <a:cubicBezTo>
                    <a:pt x="26" y="0"/>
                    <a:pt x="26" y="0"/>
                    <a:pt x="26" y="0"/>
                  </a:cubicBezTo>
                  <a:cubicBezTo>
                    <a:pt x="29" y="0"/>
                    <a:pt x="31" y="2"/>
                    <a:pt x="33" y="5"/>
                  </a:cubicBezTo>
                  <a:cubicBezTo>
                    <a:pt x="142" y="356"/>
                    <a:pt x="142" y="356"/>
                    <a:pt x="142" y="356"/>
                  </a:cubicBezTo>
                  <a:cubicBezTo>
                    <a:pt x="143" y="359"/>
                    <a:pt x="142" y="363"/>
                    <a:pt x="140" y="363"/>
                  </a:cubicBezTo>
                  <a:cubicBezTo>
                    <a:pt x="140" y="363"/>
                    <a:pt x="140" y="363"/>
                    <a:pt x="140" y="363"/>
                  </a:cubicBezTo>
                  <a:cubicBezTo>
                    <a:pt x="138" y="364"/>
                    <a:pt x="135" y="362"/>
                    <a:pt x="134" y="359"/>
                  </a:cubicBezTo>
                  <a:cubicBezTo>
                    <a:pt x="2" y="16"/>
                    <a:pt x="2" y="16"/>
                    <a:pt x="2" y="16"/>
                  </a:cubicBezTo>
                  <a:cubicBezTo>
                    <a:pt x="0" y="12"/>
                    <a:pt x="1" y="8"/>
                    <a:pt x="4" y="7"/>
                  </a:cubicBezTo>
                  <a:close/>
                </a:path>
              </a:pathLst>
            </a:custGeom>
            <a:solidFill>
              <a:srgbClr val="54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66"/>
            <p:cNvSpPr>
              <a:spLocks/>
            </p:cNvSpPr>
            <p:nvPr/>
          </p:nvSpPr>
          <p:spPr bwMode="auto">
            <a:xfrm>
              <a:off x="5929313" y="3878263"/>
              <a:ext cx="425450" cy="1082675"/>
            </a:xfrm>
            <a:custGeom>
              <a:avLst/>
              <a:gdLst>
                <a:gd name="T0" fmla="*/ 140 w 143"/>
                <a:gd name="T1" fmla="*/ 7 h 364"/>
                <a:gd name="T2" fmla="*/ 117 w 143"/>
                <a:gd name="T3" fmla="*/ 0 h 364"/>
                <a:gd name="T4" fmla="*/ 111 w 143"/>
                <a:gd name="T5" fmla="*/ 5 h 364"/>
                <a:gd name="T6" fmla="*/ 2 w 143"/>
                <a:gd name="T7" fmla="*/ 356 h 364"/>
                <a:gd name="T8" fmla="*/ 4 w 143"/>
                <a:gd name="T9" fmla="*/ 363 h 364"/>
                <a:gd name="T10" fmla="*/ 4 w 143"/>
                <a:gd name="T11" fmla="*/ 363 h 364"/>
                <a:gd name="T12" fmla="*/ 10 w 143"/>
                <a:gd name="T13" fmla="*/ 359 h 364"/>
                <a:gd name="T14" fmla="*/ 142 w 143"/>
                <a:gd name="T15" fmla="*/ 16 h 364"/>
                <a:gd name="T16" fmla="*/ 140 w 143"/>
                <a:gd name="T17" fmla="*/ 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64">
                  <a:moveTo>
                    <a:pt x="140" y="7"/>
                  </a:moveTo>
                  <a:cubicBezTo>
                    <a:pt x="117" y="0"/>
                    <a:pt x="117" y="0"/>
                    <a:pt x="117" y="0"/>
                  </a:cubicBezTo>
                  <a:cubicBezTo>
                    <a:pt x="115" y="0"/>
                    <a:pt x="112" y="2"/>
                    <a:pt x="111" y="5"/>
                  </a:cubicBezTo>
                  <a:cubicBezTo>
                    <a:pt x="2" y="356"/>
                    <a:pt x="2" y="356"/>
                    <a:pt x="2" y="356"/>
                  </a:cubicBezTo>
                  <a:cubicBezTo>
                    <a:pt x="0" y="359"/>
                    <a:pt x="1" y="363"/>
                    <a:pt x="4" y="363"/>
                  </a:cubicBezTo>
                  <a:cubicBezTo>
                    <a:pt x="4" y="363"/>
                    <a:pt x="4" y="363"/>
                    <a:pt x="4" y="363"/>
                  </a:cubicBezTo>
                  <a:cubicBezTo>
                    <a:pt x="6" y="364"/>
                    <a:pt x="8" y="362"/>
                    <a:pt x="10" y="359"/>
                  </a:cubicBezTo>
                  <a:cubicBezTo>
                    <a:pt x="142" y="16"/>
                    <a:pt x="142" y="16"/>
                    <a:pt x="142" y="16"/>
                  </a:cubicBezTo>
                  <a:cubicBezTo>
                    <a:pt x="143" y="12"/>
                    <a:pt x="143" y="8"/>
                    <a:pt x="140" y="7"/>
                  </a:cubicBezTo>
                  <a:close/>
                </a:path>
              </a:pathLst>
            </a:custGeom>
            <a:solidFill>
              <a:srgbClr val="54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7"/>
            <p:cNvSpPr>
              <a:spLocks/>
            </p:cNvSpPr>
            <p:nvPr/>
          </p:nvSpPr>
          <p:spPr bwMode="auto">
            <a:xfrm>
              <a:off x="5768976" y="1917701"/>
              <a:ext cx="2181225" cy="2046288"/>
            </a:xfrm>
            <a:custGeom>
              <a:avLst/>
              <a:gdLst>
                <a:gd name="T0" fmla="*/ 712 w 733"/>
                <a:gd name="T1" fmla="*/ 688 h 688"/>
                <a:gd name="T2" fmla="*/ 20 w 733"/>
                <a:gd name="T3" fmla="*/ 688 h 688"/>
                <a:gd name="T4" fmla="*/ 0 w 733"/>
                <a:gd name="T5" fmla="*/ 668 h 688"/>
                <a:gd name="T6" fmla="*/ 0 w 733"/>
                <a:gd name="T7" fmla="*/ 21 h 688"/>
                <a:gd name="T8" fmla="*/ 20 w 733"/>
                <a:gd name="T9" fmla="*/ 0 h 688"/>
                <a:gd name="T10" fmla="*/ 712 w 733"/>
                <a:gd name="T11" fmla="*/ 0 h 688"/>
                <a:gd name="T12" fmla="*/ 733 w 733"/>
                <a:gd name="T13" fmla="*/ 21 h 688"/>
                <a:gd name="T14" fmla="*/ 733 w 733"/>
                <a:gd name="T15" fmla="*/ 668 h 688"/>
                <a:gd name="T16" fmla="*/ 712 w 733"/>
                <a:gd name="T17"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688">
                  <a:moveTo>
                    <a:pt x="712" y="688"/>
                  </a:moveTo>
                  <a:cubicBezTo>
                    <a:pt x="20" y="688"/>
                    <a:pt x="20" y="688"/>
                    <a:pt x="20" y="688"/>
                  </a:cubicBezTo>
                  <a:cubicBezTo>
                    <a:pt x="9" y="688"/>
                    <a:pt x="0" y="679"/>
                    <a:pt x="0" y="668"/>
                  </a:cubicBezTo>
                  <a:cubicBezTo>
                    <a:pt x="0" y="21"/>
                    <a:pt x="0" y="21"/>
                    <a:pt x="0" y="21"/>
                  </a:cubicBezTo>
                  <a:cubicBezTo>
                    <a:pt x="0" y="9"/>
                    <a:pt x="9" y="0"/>
                    <a:pt x="20" y="0"/>
                  </a:cubicBezTo>
                  <a:cubicBezTo>
                    <a:pt x="712" y="0"/>
                    <a:pt x="712" y="0"/>
                    <a:pt x="712" y="0"/>
                  </a:cubicBezTo>
                  <a:cubicBezTo>
                    <a:pt x="724" y="0"/>
                    <a:pt x="733" y="9"/>
                    <a:pt x="733" y="21"/>
                  </a:cubicBezTo>
                  <a:cubicBezTo>
                    <a:pt x="733" y="668"/>
                    <a:pt x="733" y="668"/>
                    <a:pt x="733" y="668"/>
                  </a:cubicBezTo>
                  <a:cubicBezTo>
                    <a:pt x="733" y="679"/>
                    <a:pt x="724" y="688"/>
                    <a:pt x="712" y="688"/>
                  </a:cubicBezTo>
                  <a:close/>
                </a:path>
              </a:pathLst>
            </a:custGeom>
            <a:solidFill>
              <a:srgbClr val="F9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68"/>
            <p:cNvSpPr>
              <a:spLocks noEditPoints="1"/>
            </p:cNvSpPr>
            <p:nvPr/>
          </p:nvSpPr>
          <p:spPr bwMode="auto">
            <a:xfrm>
              <a:off x="5745163" y="1893888"/>
              <a:ext cx="2228850" cy="2093913"/>
            </a:xfrm>
            <a:custGeom>
              <a:avLst/>
              <a:gdLst>
                <a:gd name="T0" fmla="*/ 720 w 749"/>
                <a:gd name="T1" fmla="*/ 704 h 704"/>
                <a:gd name="T2" fmla="*/ 28 w 749"/>
                <a:gd name="T3" fmla="*/ 704 h 704"/>
                <a:gd name="T4" fmla="*/ 0 w 749"/>
                <a:gd name="T5" fmla="*/ 676 h 704"/>
                <a:gd name="T6" fmla="*/ 0 w 749"/>
                <a:gd name="T7" fmla="*/ 29 h 704"/>
                <a:gd name="T8" fmla="*/ 28 w 749"/>
                <a:gd name="T9" fmla="*/ 0 h 704"/>
                <a:gd name="T10" fmla="*/ 720 w 749"/>
                <a:gd name="T11" fmla="*/ 0 h 704"/>
                <a:gd name="T12" fmla="*/ 749 w 749"/>
                <a:gd name="T13" fmla="*/ 29 h 704"/>
                <a:gd name="T14" fmla="*/ 749 w 749"/>
                <a:gd name="T15" fmla="*/ 676 h 704"/>
                <a:gd name="T16" fmla="*/ 720 w 749"/>
                <a:gd name="T17" fmla="*/ 704 h 704"/>
                <a:gd name="T18" fmla="*/ 28 w 749"/>
                <a:gd name="T19" fmla="*/ 16 h 704"/>
                <a:gd name="T20" fmla="*/ 16 w 749"/>
                <a:gd name="T21" fmla="*/ 29 h 704"/>
                <a:gd name="T22" fmla="*/ 16 w 749"/>
                <a:gd name="T23" fmla="*/ 676 h 704"/>
                <a:gd name="T24" fmla="*/ 28 w 749"/>
                <a:gd name="T25" fmla="*/ 688 h 704"/>
                <a:gd name="T26" fmla="*/ 720 w 749"/>
                <a:gd name="T27" fmla="*/ 688 h 704"/>
                <a:gd name="T28" fmla="*/ 733 w 749"/>
                <a:gd name="T29" fmla="*/ 676 h 704"/>
                <a:gd name="T30" fmla="*/ 733 w 749"/>
                <a:gd name="T31" fmla="*/ 29 h 704"/>
                <a:gd name="T32" fmla="*/ 720 w 749"/>
                <a:gd name="T33" fmla="*/ 16 h 704"/>
                <a:gd name="T34" fmla="*/ 28 w 749"/>
                <a:gd name="T35" fmla="*/ 1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9" h="704">
                  <a:moveTo>
                    <a:pt x="720" y="704"/>
                  </a:moveTo>
                  <a:cubicBezTo>
                    <a:pt x="28" y="704"/>
                    <a:pt x="28" y="704"/>
                    <a:pt x="28" y="704"/>
                  </a:cubicBezTo>
                  <a:cubicBezTo>
                    <a:pt x="13" y="704"/>
                    <a:pt x="0" y="692"/>
                    <a:pt x="0" y="676"/>
                  </a:cubicBezTo>
                  <a:cubicBezTo>
                    <a:pt x="0" y="29"/>
                    <a:pt x="0" y="29"/>
                    <a:pt x="0" y="29"/>
                  </a:cubicBezTo>
                  <a:cubicBezTo>
                    <a:pt x="0" y="13"/>
                    <a:pt x="13" y="0"/>
                    <a:pt x="28" y="0"/>
                  </a:cubicBezTo>
                  <a:cubicBezTo>
                    <a:pt x="720" y="0"/>
                    <a:pt x="720" y="0"/>
                    <a:pt x="720" y="0"/>
                  </a:cubicBezTo>
                  <a:cubicBezTo>
                    <a:pt x="736" y="0"/>
                    <a:pt x="749" y="13"/>
                    <a:pt x="749" y="29"/>
                  </a:cubicBezTo>
                  <a:cubicBezTo>
                    <a:pt x="749" y="676"/>
                    <a:pt x="749" y="676"/>
                    <a:pt x="749" y="676"/>
                  </a:cubicBezTo>
                  <a:cubicBezTo>
                    <a:pt x="749" y="692"/>
                    <a:pt x="736" y="704"/>
                    <a:pt x="720" y="704"/>
                  </a:cubicBezTo>
                  <a:close/>
                  <a:moveTo>
                    <a:pt x="28" y="16"/>
                  </a:moveTo>
                  <a:cubicBezTo>
                    <a:pt x="22" y="16"/>
                    <a:pt x="16" y="22"/>
                    <a:pt x="16" y="29"/>
                  </a:cubicBezTo>
                  <a:cubicBezTo>
                    <a:pt x="16" y="676"/>
                    <a:pt x="16" y="676"/>
                    <a:pt x="16" y="676"/>
                  </a:cubicBezTo>
                  <a:cubicBezTo>
                    <a:pt x="16" y="683"/>
                    <a:pt x="22" y="688"/>
                    <a:pt x="28" y="688"/>
                  </a:cubicBezTo>
                  <a:cubicBezTo>
                    <a:pt x="720" y="688"/>
                    <a:pt x="720" y="688"/>
                    <a:pt x="720" y="688"/>
                  </a:cubicBezTo>
                  <a:cubicBezTo>
                    <a:pt x="727" y="688"/>
                    <a:pt x="733" y="683"/>
                    <a:pt x="733" y="676"/>
                  </a:cubicBezTo>
                  <a:cubicBezTo>
                    <a:pt x="733" y="29"/>
                    <a:pt x="733" y="29"/>
                    <a:pt x="733" y="29"/>
                  </a:cubicBezTo>
                  <a:cubicBezTo>
                    <a:pt x="733" y="22"/>
                    <a:pt x="727" y="16"/>
                    <a:pt x="720" y="16"/>
                  </a:cubicBezTo>
                  <a:lnTo>
                    <a:pt x="28" y="16"/>
                  </a:ln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69"/>
            <p:cNvSpPr>
              <a:spLocks noEditPoints="1"/>
            </p:cNvSpPr>
            <p:nvPr/>
          </p:nvSpPr>
          <p:spPr bwMode="auto">
            <a:xfrm>
              <a:off x="7131051" y="2295526"/>
              <a:ext cx="349250" cy="1290638"/>
            </a:xfrm>
            <a:custGeom>
              <a:avLst/>
              <a:gdLst>
                <a:gd name="T0" fmla="*/ 17 w 117"/>
                <a:gd name="T1" fmla="*/ 434 h 434"/>
                <a:gd name="T2" fmla="*/ 0 w 117"/>
                <a:gd name="T3" fmla="*/ 417 h 434"/>
                <a:gd name="T4" fmla="*/ 0 w 117"/>
                <a:gd name="T5" fmla="*/ 17 h 434"/>
                <a:gd name="T6" fmla="*/ 17 w 117"/>
                <a:gd name="T7" fmla="*/ 0 h 434"/>
                <a:gd name="T8" fmla="*/ 100 w 117"/>
                <a:gd name="T9" fmla="*/ 0 h 434"/>
                <a:gd name="T10" fmla="*/ 117 w 117"/>
                <a:gd name="T11" fmla="*/ 17 h 434"/>
                <a:gd name="T12" fmla="*/ 117 w 117"/>
                <a:gd name="T13" fmla="*/ 417 h 434"/>
                <a:gd name="T14" fmla="*/ 100 w 117"/>
                <a:gd name="T15" fmla="*/ 434 h 434"/>
                <a:gd name="T16" fmla="*/ 17 w 117"/>
                <a:gd name="T17" fmla="*/ 434 h 434"/>
                <a:gd name="T18" fmla="*/ 17 w 117"/>
                <a:gd name="T19" fmla="*/ 434 h 434"/>
                <a:gd name="T20" fmla="*/ 17 w 117"/>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34">
                  <a:moveTo>
                    <a:pt x="17" y="434"/>
                  </a:moveTo>
                  <a:cubicBezTo>
                    <a:pt x="8" y="434"/>
                    <a:pt x="0" y="426"/>
                    <a:pt x="0" y="417"/>
                  </a:cubicBezTo>
                  <a:cubicBezTo>
                    <a:pt x="0" y="17"/>
                    <a:pt x="0" y="17"/>
                    <a:pt x="0" y="17"/>
                  </a:cubicBezTo>
                  <a:cubicBezTo>
                    <a:pt x="0" y="8"/>
                    <a:pt x="8" y="0"/>
                    <a:pt x="17" y="0"/>
                  </a:cubicBezTo>
                  <a:cubicBezTo>
                    <a:pt x="100" y="0"/>
                    <a:pt x="100" y="0"/>
                    <a:pt x="100" y="0"/>
                  </a:cubicBezTo>
                  <a:cubicBezTo>
                    <a:pt x="109" y="0"/>
                    <a:pt x="117" y="8"/>
                    <a:pt x="117" y="17"/>
                  </a:cubicBezTo>
                  <a:cubicBezTo>
                    <a:pt x="117" y="417"/>
                    <a:pt x="117" y="417"/>
                    <a:pt x="117" y="417"/>
                  </a:cubicBezTo>
                  <a:cubicBezTo>
                    <a:pt x="117" y="426"/>
                    <a:pt x="109" y="434"/>
                    <a:pt x="100" y="434"/>
                  </a:cubicBezTo>
                  <a:lnTo>
                    <a:pt x="17" y="434"/>
                  </a:lnTo>
                  <a:close/>
                  <a:moveTo>
                    <a:pt x="17" y="434"/>
                  </a:moveTo>
                  <a:cubicBezTo>
                    <a:pt x="17" y="434"/>
                    <a:pt x="17" y="434"/>
                    <a:pt x="17" y="434"/>
                  </a:cubicBezTo>
                </a:path>
              </a:pathLst>
            </a:cu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70"/>
            <p:cNvSpPr>
              <a:spLocks noEditPoints="1"/>
            </p:cNvSpPr>
            <p:nvPr/>
          </p:nvSpPr>
          <p:spPr bwMode="auto">
            <a:xfrm>
              <a:off x="6684963" y="2592388"/>
              <a:ext cx="347663" cy="993775"/>
            </a:xfrm>
            <a:custGeom>
              <a:avLst/>
              <a:gdLst>
                <a:gd name="T0" fmla="*/ 17 w 117"/>
                <a:gd name="T1" fmla="*/ 334 h 334"/>
                <a:gd name="T2" fmla="*/ 0 w 117"/>
                <a:gd name="T3" fmla="*/ 317 h 334"/>
                <a:gd name="T4" fmla="*/ 0 w 117"/>
                <a:gd name="T5" fmla="*/ 17 h 334"/>
                <a:gd name="T6" fmla="*/ 17 w 117"/>
                <a:gd name="T7" fmla="*/ 0 h 334"/>
                <a:gd name="T8" fmla="*/ 100 w 117"/>
                <a:gd name="T9" fmla="*/ 0 h 334"/>
                <a:gd name="T10" fmla="*/ 117 w 117"/>
                <a:gd name="T11" fmla="*/ 17 h 334"/>
                <a:gd name="T12" fmla="*/ 117 w 117"/>
                <a:gd name="T13" fmla="*/ 317 h 334"/>
                <a:gd name="T14" fmla="*/ 100 w 117"/>
                <a:gd name="T15" fmla="*/ 334 h 334"/>
                <a:gd name="T16" fmla="*/ 17 w 117"/>
                <a:gd name="T17" fmla="*/ 334 h 334"/>
                <a:gd name="T18" fmla="*/ 17 w 117"/>
                <a:gd name="T19" fmla="*/ 334 h 334"/>
                <a:gd name="T20" fmla="*/ 17 w 117"/>
                <a:gd name="T2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334">
                  <a:moveTo>
                    <a:pt x="17" y="334"/>
                  </a:moveTo>
                  <a:cubicBezTo>
                    <a:pt x="8" y="334"/>
                    <a:pt x="0" y="326"/>
                    <a:pt x="0" y="317"/>
                  </a:cubicBezTo>
                  <a:cubicBezTo>
                    <a:pt x="0" y="17"/>
                    <a:pt x="0" y="17"/>
                    <a:pt x="0" y="17"/>
                  </a:cubicBezTo>
                  <a:cubicBezTo>
                    <a:pt x="0" y="8"/>
                    <a:pt x="8" y="0"/>
                    <a:pt x="17" y="0"/>
                  </a:cubicBezTo>
                  <a:cubicBezTo>
                    <a:pt x="100" y="0"/>
                    <a:pt x="100" y="0"/>
                    <a:pt x="100" y="0"/>
                  </a:cubicBezTo>
                  <a:cubicBezTo>
                    <a:pt x="109" y="0"/>
                    <a:pt x="117" y="8"/>
                    <a:pt x="117" y="17"/>
                  </a:cubicBezTo>
                  <a:cubicBezTo>
                    <a:pt x="117" y="317"/>
                    <a:pt x="117" y="317"/>
                    <a:pt x="117" y="317"/>
                  </a:cubicBezTo>
                  <a:cubicBezTo>
                    <a:pt x="117" y="326"/>
                    <a:pt x="109" y="334"/>
                    <a:pt x="100" y="334"/>
                  </a:cubicBezTo>
                  <a:lnTo>
                    <a:pt x="17" y="334"/>
                  </a:lnTo>
                  <a:close/>
                  <a:moveTo>
                    <a:pt x="17" y="334"/>
                  </a:moveTo>
                  <a:cubicBezTo>
                    <a:pt x="17" y="334"/>
                    <a:pt x="17" y="334"/>
                    <a:pt x="17" y="334"/>
                  </a:cubicBezTo>
                </a:path>
              </a:pathLst>
            </a:cu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71"/>
            <p:cNvSpPr>
              <a:spLocks noEditPoints="1"/>
            </p:cNvSpPr>
            <p:nvPr/>
          </p:nvSpPr>
          <p:spPr bwMode="auto">
            <a:xfrm>
              <a:off x="6238876" y="2894013"/>
              <a:ext cx="347663" cy="692150"/>
            </a:xfrm>
            <a:custGeom>
              <a:avLst/>
              <a:gdLst>
                <a:gd name="T0" fmla="*/ 17 w 117"/>
                <a:gd name="T1" fmla="*/ 233 h 233"/>
                <a:gd name="T2" fmla="*/ 0 w 117"/>
                <a:gd name="T3" fmla="*/ 216 h 233"/>
                <a:gd name="T4" fmla="*/ 0 w 117"/>
                <a:gd name="T5" fmla="*/ 16 h 233"/>
                <a:gd name="T6" fmla="*/ 17 w 117"/>
                <a:gd name="T7" fmla="*/ 0 h 233"/>
                <a:gd name="T8" fmla="*/ 100 w 117"/>
                <a:gd name="T9" fmla="*/ 0 h 233"/>
                <a:gd name="T10" fmla="*/ 117 w 117"/>
                <a:gd name="T11" fmla="*/ 16 h 233"/>
                <a:gd name="T12" fmla="*/ 117 w 117"/>
                <a:gd name="T13" fmla="*/ 216 h 233"/>
                <a:gd name="T14" fmla="*/ 100 w 117"/>
                <a:gd name="T15" fmla="*/ 233 h 233"/>
                <a:gd name="T16" fmla="*/ 17 w 117"/>
                <a:gd name="T17" fmla="*/ 233 h 233"/>
                <a:gd name="T18" fmla="*/ 17 w 117"/>
                <a:gd name="T19" fmla="*/ 233 h 233"/>
                <a:gd name="T20" fmla="*/ 17 w 117"/>
                <a:gd name="T21"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33">
                  <a:moveTo>
                    <a:pt x="17" y="233"/>
                  </a:moveTo>
                  <a:cubicBezTo>
                    <a:pt x="7" y="233"/>
                    <a:pt x="0" y="225"/>
                    <a:pt x="0" y="216"/>
                  </a:cubicBezTo>
                  <a:cubicBezTo>
                    <a:pt x="0" y="16"/>
                    <a:pt x="0" y="16"/>
                    <a:pt x="0" y="16"/>
                  </a:cubicBezTo>
                  <a:cubicBezTo>
                    <a:pt x="0" y="7"/>
                    <a:pt x="7" y="0"/>
                    <a:pt x="17" y="0"/>
                  </a:cubicBezTo>
                  <a:cubicBezTo>
                    <a:pt x="100" y="0"/>
                    <a:pt x="100" y="0"/>
                    <a:pt x="100" y="0"/>
                  </a:cubicBezTo>
                  <a:cubicBezTo>
                    <a:pt x="109" y="0"/>
                    <a:pt x="117" y="7"/>
                    <a:pt x="117" y="16"/>
                  </a:cubicBezTo>
                  <a:cubicBezTo>
                    <a:pt x="117" y="216"/>
                    <a:pt x="117" y="216"/>
                    <a:pt x="117" y="216"/>
                  </a:cubicBezTo>
                  <a:cubicBezTo>
                    <a:pt x="117" y="225"/>
                    <a:pt x="109" y="233"/>
                    <a:pt x="100" y="233"/>
                  </a:cubicBezTo>
                  <a:lnTo>
                    <a:pt x="17" y="233"/>
                  </a:lnTo>
                  <a:close/>
                  <a:moveTo>
                    <a:pt x="17" y="233"/>
                  </a:moveTo>
                  <a:cubicBezTo>
                    <a:pt x="17" y="233"/>
                    <a:pt x="17" y="233"/>
                    <a:pt x="17" y="233"/>
                  </a:cubicBezTo>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72"/>
            <p:cNvSpPr>
              <a:spLocks/>
            </p:cNvSpPr>
            <p:nvPr/>
          </p:nvSpPr>
          <p:spPr bwMode="auto">
            <a:xfrm>
              <a:off x="5773738" y="2616201"/>
              <a:ext cx="196850" cy="309563"/>
            </a:xfrm>
            <a:custGeom>
              <a:avLst/>
              <a:gdLst>
                <a:gd name="T0" fmla="*/ 0 w 66"/>
                <a:gd name="T1" fmla="*/ 86 h 104"/>
                <a:gd name="T2" fmla="*/ 47 w 66"/>
                <a:gd name="T3" fmla="*/ 0 h 104"/>
                <a:gd name="T4" fmla="*/ 54 w 66"/>
                <a:gd name="T5" fmla="*/ 22 h 104"/>
                <a:gd name="T6" fmla="*/ 56 w 66"/>
                <a:gd name="T7" fmla="*/ 56 h 104"/>
                <a:gd name="T8" fmla="*/ 30 w 66"/>
                <a:gd name="T9" fmla="*/ 104 h 104"/>
                <a:gd name="T10" fmla="*/ 0 w 66"/>
                <a:gd name="T11" fmla="*/ 86 h 104"/>
              </a:gdLst>
              <a:ahLst/>
              <a:cxnLst>
                <a:cxn ang="0">
                  <a:pos x="T0" y="T1"/>
                </a:cxn>
                <a:cxn ang="0">
                  <a:pos x="T2" y="T3"/>
                </a:cxn>
                <a:cxn ang="0">
                  <a:pos x="T4" y="T5"/>
                </a:cxn>
                <a:cxn ang="0">
                  <a:pos x="T6" y="T7"/>
                </a:cxn>
                <a:cxn ang="0">
                  <a:pos x="T8" y="T9"/>
                </a:cxn>
                <a:cxn ang="0">
                  <a:pos x="T10" y="T11"/>
                </a:cxn>
              </a:cxnLst>
              <a:rect l="0" t="0" r="r" b="b"/>
              <a:pathLst>
                <a:path w="66" h="104">
                  <a:moveTo>
                    <a:pt x="0" y="86"/>
                  </a:moveTo>
                  <a:cubicBezTo>
                    <a:pt x="47" y="0"/>
                    <a:pt x="47" y="0"/>
                    <a:pt x="47" y="0"/>
                  </a:cubicBezTo>
                  <a:cubicBezTo>
                    <a:pt x="47" y="0"/>
                    <a:pt x="61" y="5"/>
                    <a:pt x="54" y="22"/>
                  </a:cubicBezTo>
                  <a:cubicBezTo>
                    <a:pt x="47" y="40"/>
                    <a:pt x="66" y="40"/>
                    <a:pt x="56" y="56"/>
                  </a:cubicBezTo>
                  <a:cubicBezTo>
                    <a:pt x="46" y="72"/>
                    <a:pt x="30" y="104"/>
                    <a:pt x="30" y="104"/>
                  </a:cubicBezTo>
                  <a:lnTo>
                    <a:pt x="0" y="86"/>
                  </a:lnTo>
                  <a:close/>
                </a:path>
              </a:pathLst>
            </a:custGeom>
            <a:solidFill>
              <a:srgbClr val="FDD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Rectangle 73"/>
            <p:cNvSpPr>
              <a:spLocks noChangeArrowheads="1"/>
            </p:cNvSpPr>
            <p:nvPr/>
          </p:nvSpPr>
          <p:spPr bwMode="auto">
            <a:xfrm>
              <a:off x="4922838" y="3827463"/>
              <a:ext cx="152400" cy="1055688"/>
            </a:xfrm>
            <a:prstGeom prst="rect">
              <a:avLst/>
            </a:prstGeom>
            <a:solidFill>
              <a:srgbClr val="2D2E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Rectangle 74"/>
            <p:cNvSpPr>
              <a:spLocks noChangeArrowheads="1"/>
            </p:cNvSpPr>
            <p:nvPr/>
          </p:nvSpPr>
          <p:spPr bwMode="auto">
            <a:xfrm>
              <a:off x="4575176" y="3827463"/>
              <a:ext cx="152400" cy="1055688"/>
            </a:xfrm>
            <a:prstGeom prst="rect">
              <a:avLst/>
            </a:prstGeom>
            <a:solidFill>
              <a:srgbClr val="3738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Rectangle 75"/>
            <p:cNvSpPr>
              <a:spLocks noChangeArrowheads="1"/>
            </p:cNvSpPr>
            <p:nvPr/>
          </p:nvSpPr>
          <p:spPr bwMode="auto">
            <a:xfrm>
              <a:off x="4564063" y="2992438"/>
              <a:ext cx="520700" cy="504825"/>
            </a:xfrm>
            <a:prstGeom prst="rect">
              <a:avLst/>
            </a:prstGeom>
            <a:solidFill>
              <a:srgbClr val="E8E1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Rectangle 76"/>
            <p:cNvSpPr>
              <a:spLocks noChangeArrowheads="1"/>
            </p:cNvSpPr>
            <p:nvPr/>
          </p:nvSpPr>
          <p:spPr bwMode="auto">
            <a:xfrm>
              <a:off x="4756151" y="2928938"/>
              <a:ext cx="134938" cy="77788"/>
            </a:xfrm>
            <a:prstGeom prst="rect">
              <a:avLst/>
            </a:prstGeom>
            <a:solidFill>
              <a:srgbClr val="0077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77"/>
            <p:cNvSpPr>
              <a:spLocks/>
            </p:cNvSpPr>
            <p:nvPr/>
          </p:nvSpPr>
          <p:spPr bwMode="auto">
            <a:xfrm>
              <a:off x="4745038" y="2992438"/>
              <a:ext cx="160338" cy="835025"/>
            </a:xfrm>
            <a:custGeom>
              <a:avLst/>
              <a:gdLst>
                <a:gd name="T0" fmla="*/ 0 w 101"/>
                <a:gd name="T1" fmla="*/ 483 h 526"/>
                <a:gd name="T2" fmla="*/ 50 w 101"/>
                <a:gd name="T3" fmla="*/ 526 h 526"/>
                <a:gd name="T4" fmla="*/ 101 w 101"/>
                <a:gd name="T5" fmla="*/ 483 h 526"/>
                <a:gd name="T6" fmla="*/ 65 w 101"/>
                <a:gd name="T7" fmla="*/ 0 h 526"/>
                <a:gd name="T8" fmla="*/ 35 w 101"/>
                <a:gd name="T9" fmla="*/ 0 h 526"/>
                <a:gd name="T10" fmla="*/ 0 w 101"/>
                <a:gd name="T11" fmla="*/ 483 h 526"/>
              </a:gdLst>
              <a:ahLst/>
              <a:cxnLst>
                <a:cxn ang="0">
                  <a:pos x="T0" y="T1"/>
                </a:cxn>
                <a:cxn ang="0">
                  <a:pos x="T2" y="T3"/>
                </a:cxn>
                <a:cxn ang="0">
                  <a:pos x="T4" y="T5"/>
                </a:cxn>
                <a:cxn ang="0">
                  <a:pos x="T6" y="T7"/>
                </a:cxn>
                <a:cxn ang="0">
                  <a:pos x="T8" y="T9"/>
                </a:cxn>
                <a:cxn ang="0">
                  <a:pos x="T10" y="T11"/>
                </a:cxn>
              </a:cxnLst>
              <a:rect l="0" t="0" r="r" b="b"/>
              <a:pathLst>
                <a:path w="101" h="526">
                  <a:moveTo>
                    <a:pt x="0" y="483"/>
                  </a:moveTo>
                  <a:lnTo>
                    <a:pt x="50" y="526"/>
                  </a:lnTo>
                  <a:lnTo>
                    <a:pt x="101" y="483"/>
                  </a:lnTo>
                  <a:lnTo>
                    <a:pt x="65" y="0"/>
                  </a:lnTo>
                  <a:lnTo>
                    <a:pt x="35" y="0"/>
                  </a:lnTo>
                  <a:lnTo>
                    <a:pt x="0" y="483"/>
                  </a:lnTo>
                  <a:close/>
                </a:path>
              </a:pathLst>
            </a:custGeom>
            <a:solidFill>
              <a:srgbClr val="007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78"/>
            <p:cNvSpPr>
              <a:spLocks/>
            </p:cNvSpPr>
            <p:nvPr/>
          </p:nvSpPr>
          <p:spPr bwMode="auto">
            <a:xfrm>
              <a:off x="4867276" y="2928938"/>
              <a:ext cx="147638" cy="104775"/>
            </a:xfrm>
            <a:custGeom>
              <a:avLst/>
              <a:gdLst>
                <a:gd name="T0" fmla="*/ 20 w 93"/>
                <a:gd name="T1" fmla="*/ 66 h 66"/>
                <a:gd name="T2" fmla="*/ 93 w 93"/>
                <a:gd name="T3" fmla="*/ 40 h 66"/>
                <a:gd name="T4" fmla="*/ 93 w 93"/>
                <a:gd name="T5" fmla="*/ 0 h 66"/>
                <a:gd name="T6" fmla="*/ 0 w 93"/>
                <a:gd name="T7" fmla="*/ 0 h 66"/>
                <a:gd name="T8" fmla="*/ 20 w 93"/>
                <a:gd name="T9" fmla="*/ 66 h 66"/>
              </a:gdLst>
              <a:ahLst/>
              <a:cxnLst>
                <a:cxn ang="0">
                  <a:pos x="T0" y="T1"/>
                </a:cxn>
                <a:cxn ang="0">
                  <a:pos x="T2" y="T3"/>
                </a:cxn>
                <a:cxn ang="0">
                  <a:pos x="T4" y="T5"/>
                </a:cxn>
                <a:cxn ang="0">
                  <a:pos x="T6" y="T7"/>
                </a:cxn>
                <a:cxn ang="0">
                  <a:pos x="T8" y="T9"/>
                </a:cxn>
              </a:cxnLst>
              <a:rect l="0" t="0" r="r" b="b"/>
              <a:pathLst>
                <a:path w="93" h="66">
                  <a:moveTo>
                    <a:pt x="20" y="66"/>
                  </a:moveTo>
                  <a:lnTo>
                    <a:pt x="93" y="40"/>
                  </a:lnTo>
                  <a:lnTo>
                    <a:pt x="93" y="0"/>
                  </a:lnTo>
                  <a:lnTo>
                    <a:pt x="0" y="0"/>
                  </a:lnTo>
                  <a:lnTo>
                    <a:pt x="20" y="66"/>
                  </a:lnTo>
                  <a:close/>
                </a:path>
              </a:pathLst>
            </a:custGeom>
            <a:solidFill>
              <a:srgbClr val="FE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79"/>
            <p:cNvSpPr>
              <a:spLocks/>
            </p:cNvSpPr>
            <p:nvPr/>
          </p:nvSpPr>
          <p:spPr bwMode="auto">
            <a:xfrm>
              <a:off x="4632326" y="2928938"/>
              <a:ext cx="147638" cy="104775"/>
            </a:xfrm>
            <a:custGeom>
              <a:avLst/>
              <a:gdLst>
                <a:gd name="T0" fmla="*/ 75 w 93"/>
                <a:gd name="T1" fmla="*/ 66 h 66"/>
                <a:gd name="T2" fmla="*/ 0 w 93"/>
                <a:gd name="T3" fmla="*/ 40 h 66"/>
                <a:gd name="T4" fmla="*/ 0 w 93"/>
                <a:gd name="T5" fmla="*/ 0 h 66"/>
                <a:gd name="T6" fmla="*/ 93 w 93"/>
                <a:gd name="T7" fmla="*/ 0 h 66"/>
                <a:gd name="T8" fmla="*/ 75 w 93"/>
                <a:gd name="T9" fmla="*/ 66 h 66"/>
              </a:gdLst>
              <a:ahLst/>
              <a:cxnLst>
                <a:cxn ang="0">
                  <a:pos x="T0" y="T1"/>
                </a:cxn>
                <a:cxn ang="0">
                  <a:pos x="T2" y="T3"/>
                </a:cxn>
                <a:cxn ang="0">
                  <a:pos x="T4" y="T5"/>
                </a:cxn>
                <a:cxn ang="0">
                  <a:pos x="T6" y="T7"/>
                </a:cxn>
                <a:cxn ang="0">
                  <a:pos x="T8" y="T9"/>
                </a:cxn>
              </a:cxnLst>
              <a:rect l="0" t="0" r="r" b="b"/>
              <a:pathLst>
                <a:path w="93" h="66">
                  <a:moveTo>
                    <a:pt x="75" y="66"/>
                  </a:moveTo>
                  <a:lnTo>
                    <a:pt x="0" y="40"/>
                  </a:lnTo>
                  <a:lnTo>
                    <a:pt x="0" y="0"/>
                  </a:lnTo>
                  <a:lnTo>
                    <a:pt x="93" y="0"/>
                  </a:lnTo>
                  <a:lnTo>
                    <a:pt x="75" y="66"/>
                  </a:lnTo>
                  <a:close/>
                </a:path>
              </a:pathLst>
            </a:custGeom>
            <a:solidFill>
              <a:srgbClr val="FE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80"/>
            <p:cNvSpPr>
              <a:spLocks/>
            </p:cNvSpPr>
            <p:nvPr/>
          </p:nvSpPr>
          <p:spPr bwMode="auto">
            <a:xfrm>
              <a:off x="4184651" y="2992438"/>
              <a:ext cx="315913" cy="947738"/>
            </a:xfrm>
            <a:custGeom>
              <a:avLst/>
              <a:gdLst>
                <a:gd name="T0" fmla="*/ 67 w 106"/>
                <a:gd name="T1" fmla="*/ 314 h 319"/>
                <a:gd name="T2" fmla="*/ 21 w 106"/>
                <a:gd name="T3" fmla="*/ 319 h 319"/>
                <a:gd name="T4" fmla="*/ 62 w 106"/>
                <a:gd name="T5" fmla="*/ 0 h 319"/>
                <a:gd name="T6" fmla="*/ 106 w 106"/>
                <a:gd name="T7" fmla="*/ 11 h 319"/>
                <a:gd name="T8" fmla="*/ 67 w 106"/>
                <a:gd name="T9" fmla="*/ 314 h 319"/>
              </a:gdLst>
              <a:ahLst/>
              <a:cxnLst>
                <a:cxn ang="0">
                  <a:pos x="T0" y="T1"/>
                </a:cxn>
                <a:cxn ang="0">
                  <a:pos x="T2" y="T3"/>
                </a:cxn>
                <a:cxn ang="0">
                  <a:pos x="T4" y="T5"/>
                </a:cxn>
                <a:cxn ang="0">
                  <a:pos x="T6" y="T7"/>
                </a:cxn>
                <a:cxn ang="0">
                  <a:pos x="T8" y="T9"/>
                </a:cxn>
              </a:cxnLst>
              <a:rect l="0" t="0" r="r" b="b"/>
              <a:pathLst>
                <a:path w="106" h="319">
                  <a:moveTo>
                    <a:pt x="67" y="314"/>
                  </a:moveTo>
                  <a:cubicBezTo>
                    <a:pt x="52" y="316"/>
                    <a:pt x="37" y="317"/>
                    <a:pt x="21" y="319"/>
                  </a:cubicBezTo>
                  <a:cubicBezTo>
                    <a:pt x="0" y="211"/>
                    <a:pt x="14" y="102"/>
                    <a:pt x="62" y="0"/>
                  </a:cubicBezTo>
                  <a:cubicBezTo>
                    <a:pt x="77" y="3"/>
                    <a:pt x="91" y="7"/>
                    <a:pt x="106" y="11"/>
                  </a:cubicBezTo>
                  <a:cubicBezTo>
                    <a:pt x="60" y="108"/>
                    <a:pt x="47" y="212"/>
                    <a:pt x="67" y="314"/>
                  </a:cubicBezTo>
                  <a:close/>
                </a:path>
              </a:pathLst>
            </a:custGeom>
            <a:solidFill>
              <a:srgbClr val="37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81"/>
            <p:cNvSpPr>
              <a:spLocks/>
            </p:cNvSpPr>
            <p:nvPr/>
          </p:nvSpPr>
          <p:spPr bwMode="auto">
            <a:xfrm>
              <a:off x="4251326" y="3925888"/>
              <a:ext cx="184150" cy="136525"/>
            </a:xfrm>
            <a:custGeom>
              <a:avLst/>
              <a:gdLst>
                <a:gd name="T0" fmla="*/ 52 w 62"/>
                <a:gd name="T1" fmla="*/ 6 h 46"/>
                <a:gd name="T2" fmla="*/ 46 w 62"/>
                <a:gd name="T3" fmla="*/ 3 h 46"/>
                <a:gd name="T4" fmla="*/ 44 w 62"/>
                <a:gd name="T5" fmla="*/ 0 h 46"/>
                <a:gd name="T6" fmla="*/ 0 w 62"/>
                <a:gd name="T7" fmla="*/ 5 h 46"/>
                <a:gd name="T8" fmla="*/ 0 w 62"/>
                <a:gd name="T9" fmla="*/ 16 h 46"/>
                <a:gd name="T10" fmla="*/ 28 w 62"/>
                <a:gd name="T11" fmla="*/ 45 h 46"/>
                <a:gd name="T12" fmla="*/ 48 w 62"/>
                <a:gd name="T13" fmla="*/ 18 h 46"/>
                <a:gd name="T14" fmla="*/ 59 w 62"/>
                <a:gd name="T15" fmla="*/ 17 h 46"/>
                <a:gd name="T16" fmla="*/ 52 w 62"/>
                <a:gd name="T17"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6">
                  <a:moveTo>
                    <a:pt x="52" y="6"/>
                  </a:moveTo>
                  <a:cubicBezTo>
                    <a:pt x="50" y="4"/>
                    <a:pt x="47" y="4"/>
                    <a:pt x="46" y="3"/>
                  </a:cubicBezTo>
                  <a:cubicBezTo>
                    <a:pt x="45" y="2"/>
                    <a:pt x="45" y="1"/>
                    <a:pt x="44" y="0"/>
                  </a:cubicBezTo>
                  <a:cubicBezTo>
                    <a:pt x="0" y="5"/>
                    <a:pt x="0" y="5"/>
                    <a:pt x="0" y="5"/>
                  </a:cubicBezTo>
                  <a:cubicBezTo>
                    <a:pt x="0" y="8"/>
                    <a:pt x="0" y="12"/>
                    <a:pt x="0" y="16"/>
                  </a:cubicBezTo>
                  <a:cubicBezTo>
                    <a:pt x="3" y="33"/>
                    <a:pt x="15" y="46"/>
                    <a:pt x="28" y="45"/>
                  </a:cubicBezTo>
                  <a:cubicBezTo>
                    <a:pt x="40" y="44"/>
                    <a:pt x="48" y="32"/>
                    <a:pt x="48" y="18"/>
                  </a:cubicBezTo>
                  <a:cubicBezTo>
                    <a:pt x="53" y="19"/>
                    <a:pt x="58" y="19"/>
                    <a:pt x="59" y="17"/>
                  </a:cubicBezTo>
                  <a:cubicBezTo>
                    <a:pt x="62" y="14"/>
                    <a:pt x="58" y="9"/>
                    <a:pt x="52" y="6"/>
                  </a:cubicBezTo>
                  <a:close/>
                </a:path>
              </a:pathLst>
            </a:custGeom>
            <a:solidFill>
              <a:srgbClr val="FDD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82"/>
            <p:cNvSpPr>
              <a:spLocks/>
            </p:cNvSpPr>
            <p:nvPr/>
          </p:nvSpPr>
          <p:spPr bwMode="auto">
            <a:xfrm>
              <a:off x="4800601" y="2992438"/>
              <a:ext cx="479425" cy="977900"/>
            </a:xfrm>
            <a:custGeom>
              <a:avLst/>
              <a:gdLst>
                <a:gd name="T0" fmla="*/ 29 w 161"/>
                <a:gd name="T1" fmla="*/ 329 h 329"/>
                <a:gd name="T2" fmla="*/ 29 w 161"/>
                <a:gd name="T3" fmla="*/ 329 h 329"/>
                <a:gd name="T4" fmla="*/ 27 w 161"/>
                <a:gd name="T5" fmla="*/ 329 h 329"/>
                <a:gd name="T6" fmla="*/ 0 w 161"/>
                <a:gd name="T7" fmla="*/ 309 h 329"/>
                <a:gd name="T8" fmla="*/ 0 w 161"/>
                <a:gd name="T9" fmla="*/ 309 h 329"/>
                <a:gd name="T10" fmla="*/ 0 w 161"/>
                <a:gd name="T11" fmla="*/ 162 h 329"/>
                <a:gd name="T12" fmla="*/ 71 w 161"/>
                <a:gd name="T13" fmla="*/ 0 h 329"/>
                <a:gd name="T14" fmla="*/ 161 w 161"/>
                <a:gd name="T15" fmla="*/ 0 h 329"/>
                <a:gd name="T16" fmla="*/ 126 w 161"/>
                <a:gd name="T17" fmla="*/ 162 h 329"/>
                <a:gd name="T18" fmla="*/ 126 w 161"/>
                <a:gd name="T19" fmla="*/ 329 h 329"/>
                <a:gd name="T20" fmla="*/ 29 w 161"/>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329">
                  <a:moveTo>
                    <a:pt x="29" y="329"/>
                  </a:moveTo>
                  <a:cubicBezTo>
                    <a:pt x="29" y="329"/>
                    <a:pt x="29" y="329"/>
                    <a:pt x="29" y="329"/>
                  </a:cubicBezTo>
                  <a:cubicBezTo>
                    <a:pt x="28" y="329"/>
                    <a:pt x="28" y="329"/>
                    <a:pt x="27" y="329"/>
                  </a:cubicBezTo>
                  <a:cubicBezTo>
                    <a:pt x="13" y="329"/>
                    <a:pt x="2" y="321"/>
                    <a:pt x="0" y="309"/>
                  </a:cubicBezTo>
                  <a:cubicBezTo>
                    <a:pt x="0" y="309"/>
                    <a:pt x="0" y="309"/>
                    <a:pt x="0" y="309"/>
                  </a:cubicBezTo>
                  <a:cubicBezTo>
                    <a:pt x="0" y="162"/>
                    <a:pt x="0" y="162"/>
                    <a:pt x="0" y="162"/>
                  </a:cubicBezTo>
                  <a:cubicBezTo>
                    <a:pt x="71" y="0"/>
                    <a:pt x="71" y="0"/>
                    <a:pt x="71" y="0"/>
                  </a:cubicBezTo>
                  <a:cubicBezTo>
                    <a:pt x="161" y="0"/>
                    <a:pt x="161" y="0"/>
                    <a:pt x="161" y="0"/>
                  </a:cubicBezTo>
                  <a:cubicBezTo>
                    <a:pt x="126" y="162"/>
                    <a:pt x="126" y="162"/>
                    <a:pt x="126" y="162"/>
                  </a:cubicBezTo>
                  <a:cubicBezTo>
                    <a:pt x="126" y="329"/>
                    <a:pt x="126" y="329"/>
                    <a:pt x="126" y="329"/>
                  </a:cubicBezTo>
                  <a:lnTo>
                    <a:pt x="29" y="329"/>
                  </a:lnTo>
                  <a:close/>
                </a:path>
              </a:pathLst>
            </a:custGeom>
            <a:solidFill>
              <a:srgbClr val="2D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83"/>
            <p:cNvSpPr>
              <a:spLocks/>
            </p:cNvSpPr>
            <p:nvPr/>
          </p:nvSpPr>
          <p:spPr bwMode="auto">
            <a:xfrm>
              <a:off x="4800601" y="2959101"/>
              <a:ext cx="331788" cy="514350"/>
            </a:xfrm>
            <a:custGeom>
              <a:avLst/>
              <a:gdLst>
                <a:gd name="T0" fmla="*/ 111 w 209"/>
                <a:gd name="T1" fmla="*/ 161 h 324"/>
                <a:gd name="T2" fmla="*/ 0 w 209"/>
                <a:gd name="T3" fmla="*/ 324 h 324"/>
                <a:gd name="T4" fmla="*/ 141 w 209"/>
                <a:gd name="T5" fmla="*/ 0 h 324"/>
                <a:gd name="T6" fmla="*/ 209 w 209"/>
                <a:gd name="T7" fmla="*/ 21 h 324"/>
                <a:gd name="T8" fmla="*/ 164 w 209"/>
                <a:gd name="T9" fmla="*/ 86 h 324"/>
                <a:gd name="T10" fmla="*/ 164 w 209"/>
                <a:gd name="T11" fmla="*/ 86 h 324"/>
                <a:gd name="T12" fmla="*/ 115 w 209"/>
                <a:gd name="T13" fmla="*/ 155 h 324"/>
                <a:gd name="T14" fmla="*/ 111 w 209"/>
                <a:gd name="T15" fmla="*/ 161 h 324"/>
                <a:gd name="T16" fmla="*/ 111 w 209"/>
                <a:gd name="T17" fmla="*/ 16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324">
                  <a:moveTo>
                    <a:pt x="111" y="161"/>
                  </a:moveTo>
                  <a:lnTo>
                    <a:pt x="0" y="324"/>
                  </a:lnTo>
                  <a:lnTo>
                    <a:pt x="141" y="0"/>
                  </a:lnTo>
                  <a:lnTo>
                    <a:pt x="209" y="21"/>
                  </a:lnTo>
                  <a:lnTo>
                    <a:pt x="164" y="86"/>
                  </a:lnTo>
                  <a:lnTo>
                    <a:pt x="164" y="86"/>
                  </a:lnTo>
                  <a:lnTo>
                    <a:pt x="115" y="155"/>
                  </a:lnTo>
                  <a:lnTo>
                    <a:pt x="111" y="161"/>
                  </a:lnTo>
                  <a:lnTo>
                    <a:pt x="111" y="161"/>
                  </a:lnTo>
                  <a:close/>
                </a:path>
              </a:pathLst>
            </a:custGeom>
            <a:solidFill>
              <a:srgbClr val="494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84"/>
            <p:cNvSpPr>
              <a:spLocks/>
            </p:cNvSpPr>
            <p:nvPr/>
          </p:nvSpPr>
          <p:spPr bwMode="auto">
            <a:xfrm>
              <a:off x="4370388" y="2992438"/>
              <a:ext cx="477838" cy="977900"/>
            </a:xfrm>
            <a:custGeom>
              <a:avLst/>
              <a:gdLst>
                <a:gd name="T0" fmla="*/ 132 w 161"/>
                <a:gd name="T1" fmla="*/ 329 h 329"/>
                <a:gd name="T2" fmla="*/ 132 w 161"/>
                <a:gd name="T3" fmla="*/ 329 h 329"/>
                <a:gd name="T4" fmla="*/ 133 w 161"/>
                <a:gd name="T5" fmla="*/ 329 h 329"/>
                <a:gd name="T6" fmla="*/ 161 w 161"/>
                <a:gd name="T7" fmla="*/ 309 h 329"/>
                <a:gd name="T8" fmla="*/ 161 w 161"/>
                <a:gd name="T9" fmla="*/ 309 h 329"/>
                <a:gd name="T10" fmla="*/ 161 w 161"/>
                <a:gd name="T11" fmla="*/ 162 h 329"/>
                <a:gd name="T12" fmla="*/ 90 w 161"/>
                <a:gd name="T13" fmla="*/ 0 h 329"/>
                <a:gd name="T14" fmla="*/ 0 w 161"/>
                <a:gd name="T15" fmla="*/ 0 h 329"/>
                <a:gd name="T16" fmla="*/ 35 w 161"/>
                <a:gd name="T17" fmla="*/ 162 h 329"/>
                <a:gd name="T18" fmla="*/ 35 w 161"/>
                <a:gd name="T19" fmla="*/ 329 h 329"/>
                <a:gd name="T20" fmla="*/ 132 w 161"/>
                <a:gd name="T2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329">
                  <a:moveTo>
                    <a:pt x="132" y="329"/>
                  </a:moveTo>
                  <a:cubicBezTo>
                    <a:pt x="132" y="329"/>
                    <a:pt x="132" y="329"/>
                    <a:pt x="132" y="329"/>
                  </a:cubicBezTo>
                  <a:cubicBezTo>
                    <a:pt x="132" y="329"/>
                    <a:pt x="133" y="329"/>
                    <a:pt x="133" y="329"/>
                  </a:cubicBezTo>
                  <a:cubicBezTo>
                    <a:pt x="147" y="329"/>
                    <a:pt x="159" y="321"/>
                    <a:pt x="161" y="309"/>
                  </a:cubicBezTo>
                  <a:cubicBezTo>
                    <a:pt x="161" y="309"/>
                    <a:pt x="161" y="309"/>
                    <a:pt x="161" y="309"/>
                  </a:cubicBezTo>
                  <a:cubicBezTo>
                    <a:pt x="161" y="162"/>
                    <a:pt x="161" y="162"/>
                    <a:pt x="161" y="162"/>
                  </a:cubicBezTo>
                  <a:cubicBezTo>
                    <a:pt x="90" y="0"/>
                    <a:pt x="90" y="0"/>
                    <a:pt x="90" y="0"/>
                  </a:cubicBezTo>
                  <a:cubicBezTo>
                    <a:pt x="0" y="0"/>
                    <a:pt x="0" y="0"/>
                    <a:pt x="0" y="0"/>
                  </a:cubicBezTo>
                  <a:cubicBezTo>
                    <a:pt x="35" y="162"/>
                    <a:pt x="35" y="162"/>
                    <a:pt x="35" y="162"/>
                  </a:cubicBezTo>
                  <a:cubicBezTo>
                    <a:pt x="35" y="329"/>
                    <a:pt x="35" y="329"/>
                    <a:pt x="35" y="329"/>
                  </a:cubicBezTo>
                  <a:lnTo>
                    <a:pt x="132" y="329"/>
                  </a:lnTo>
                  <a:close/>
                </a:path>
              </a:pathLst>
            </a:custGeom>
            <a:solidFill>
              <a:srgbClr val="37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85"/>
            <p:cNvSpPr>
              <a:spLocks/>
            </p:cNvSpPr>
            <p:nvPr/>
          </p:nvSpPr>
          <p:spPr bwMode="auto">
            <a:xfrm>
              <a:off x="4518026" y="2959101"/>
              <a:ext cx="330200" cy="514350"/>
            </a:xfrm>
            <a:custGeom>
              <a:avLst/>
              <a:gdLst>
                <a:gd name="T0" fmla="*/ 0 w 208"/>
                <a:gd name="T1" fmla="*/ 21 h 324"/>
                <a:gd name="T2" fmla="*/ 68 w 208"/>
                <a:gd name="T3" fmla="*/ 0 h 324"/>
                <a:gd name="T4" fmla="*/ 208 w 208"/>
                <a:gd name="T5" fmla="*/ 324 h 324"/>
                <a:gd name="T6" fmla="*/ 45 w 208"/>
                <a:gd name="T7" fmla="*/ 86 h 324"/>
                <a:gd name="T8" fmla="*/ 45 w 208"/>
                <a:gd name="T9" fmla="*/ 86 h 324"/>
                <a:gd name="T10" fmla="*/ 0 w 208"/>
                <a:gd name="T11" fmla="*/ 21 h 324"/>
              </a:gdLst>
              <a:ahLst/>
              <a:cxnLst>
                <a:cxn ang="0">
                  <a:pos x="T0" y="T1"/>
                </a:cxn>
                <a:cxn ang="0">
                  <a:pos x="T2" y="T3"/>
                </a:cxn>
                <a:cxn ang="0">
                  <a:pos x="T4" y="T5"/>
                </a:cxn>
                <a:cxn ang="0">
                  <a:pos x="T6" y="T7"/>
                </a:cxn>
                <a:cxn ang="0">
                  <a:pos x="T8" y="T9"/>
                </a:cxn>
                <a:cxn ang="0">
                  <a:pos x="T10" y="T11"/>
                </a:cxn>
              </a:cxnLst>
              <a:rect l="0" t="0" r="r" b="b"/>
              <a:pathLst>
                <a:path w="208" h="324">
                  <a:moveTo>
                    <a:pt x="0" y="21"/>
                  </a:moveTo>
                  <a:lnTo>
                    <a:pt x="68" y="0"/>
                  </a:lnTo>
                  <a:lnTo>
                    <a:pt x="208" y="324"/>
                  </a:lnTo>
                  <a:lnTo>
                    <a:pt x="45" y="86"/>
                  </a:lnTo>
                  <a:lnTo>
                    <a:pt x="45" y="86"/>
                  </a:lnTo>
                  <a:lnTo>
                    <a:pt x="0" y="21"/>
                  </a:lnTo>
                  <a:close/>
                </a:path>
              </a:pathLst>
            </a:custGeom>
            <a:solidFill>
              <a:srgbClr val="494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Rectangle 86"/>
            <p:cNvSpPr>
              <a:spLocks noChangeArrowheads="1"/>
            </p:cNvSpPr>
            <p:nvPr/>
          </p:nvSpPr>
          <p:spPr bwMode="auto">
            <a:xfrm>
              <a:off x="4684713" y="2854326"/>
              <a:ext cx="288925" cy="74613"/>
            </a:xfrm>
            <a:prstGeom prst="rect">
              <a:avLst/>
            </a:prstGeom>
            <a:solidFill>
              <a:srgbClr val="F4C8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87"/>
            <p:cNvSpPr>
              <a:spLocks/>
            </p:cNvSpPr>
            <p:nvPr/>
          </p:nvSpPr>
          <p:spPr bwMode="auto">
            <a:xfrm>
              <a:off x="4408488" y="2203451"/>
              <a:ext cx="830263" cy="704850"/>
            </a:xfrm>
            <a:custGeom>
              <a:avLst/>
              <a:gdLst>
                <a:gd name="T0" fmla="*/ 249 w 279"/>
                <a:gd name="T1" fmla="*/ 90 h 237"/>
                <a:gd name="T2" fmla="*/ 248 w 279"/>
                <a:gd name="T3" fmla="*/ 90 h 237"/>
                <a:gd name="T4" fmla="*/ 245 w 279"/>
                <a:gd name="T5" fmla="*/ 0 h 237"/>
                <a:gd name="T6" fmla="*/ 139 w 279"/>
                <a:gd name="T7" fmla="*/ 0 h 237"/>
                <a:gd name="T8" fmla="*/ 34 w 279"/>
                <a:gd name="T9" fmla="*/ 0 h 237"/>
                <a:gd name="T10" fmla="*/ 30 w 279"/>
                <a:gd name="T11" fmla="*/ 90 h 237"/>
                <a:gd name="T12" fmla="*/ 29 w 279"/>
                <a:gd name="T13" fmla="*/ 90 h 237"/>
                <a:gd name="T14" fmla="*/ 0 w 279"/>
                <a:gd name="T15" fmla="*/ 117 h 237"/>
                <a:gd name="T16" fmla="*/ 29 w 279"/>
                <a:gd name="T17" fmla="*/ 144 h 237"/>
                <a:gd name="T18" fmla="*/ 31 w 279"/>
                <a:gd name="T19" fmla="*/ 144 h 237"/>
                <a:gd name="T20" fmla="*/ 31 w 279"/>
                <a:gd name="T21" fmla="*/ 145 h 237"/>
                <a:gd name="T22" fmla="*/ 31 w 279"/>
                <a:gd name="T23" fmla="*/ 144 h 237"/>
                <a:gd name="T24" fmla="*/ 113 w 279"/>
                <a:gd name="T25" fmla="*/ 235 h 237"/>
                <a:gd name="T26" fmla="*/ 113 w 279"/>
                <a:gd name="T27" fmla="*/ 235 h 237"/>
                <a:gd name="T28" fmla="*/ 139 w 279"/>
                <a:gd name="T29" fmla="*/ 235 h 237"/>
                <a:gd name="T30" fmla="*/ 166 w 279"/>
                <a:gd name="T31" fmla="*/ 235 h 237"/>
                <a:gd name="T32" fmla="*/ 248 w 279"/>
                <a:gd name="T33" fmla="*/ 144 h 237"/>
                <a:gd name="T34" fmla="*/ 249 w 279"/>
                <a:gd name="T35" fmla="*/ 144 h 237"/>
                <a:gd name="T36" fmla="*/ 279 w 279"/>
                <a:gd name="T37" fmla="*/ 117 h 237"/>
                <a:gd name="T38" fmla="*/ 249 w 279"/>
                <a:gd name="T39" fmla="*/ 9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237">
                  <a:moveTo>
                    <a:pt x="249" y="90"/>
                  </a:moveTo>
                  <a:cubicBezTo>
                    <a:pt x="249" y="90"/>
                    <a:pt x="249" y="90"/>
                    <a:pt x="248" y="90"/>
                  </a:cubicBezTo>
                  <a:cubicBezTo>
                    <a:pt x="247" y="46"/>
                    <a:pt x="245" y="0"/>
                    <a:pt x="245" y="0"/>
                  </a:cubicBezTo>
                  <a:cubicBezTo>
                    <a:pt x="139" y="0"/>
                    <a:pt x="139" y="0"/>
                    <a:pt x="139" y="0"/>
                  </a:cubicBezTo>
                  <a:cubicBezTo>
                    <a:pt x="34" y="0"/>
                    <a:pt x="34" y="0"/>
                    <a:pt x="34" y="0"/>
                  </a:cubicBezTo>
                  <a:cubicBezTo>
                    <a:pt x="34" y="0"/>
                    <a:pt x="31" y="46"/>
                    <a:pt x="30" y="90"/>
                  </a:cubicBezTo>
                  <a:cubicBezTo>
                    <a:pt x="30" y="90"/>
                    <a:pt x="30" y="90"/>
                    <a:pt x="29" y="90"/>
                  </a:cubicBezTo>
                  <a:cubicBezTo>
                    <a:pt x="13" y="90"/>
                    <a:pt x="0" y="102"/>
                    <a:pt x="0" y="117"/>
                  </a:cubicBezTo>
                  <a:cubicBezTo>
                    <a:pt x="0" y="132"/>
                    <a:pt x="13" y="144"/>
                    <a:pt x="29" y="144"/>
                  </a:cubicBezTo>
                  <a:cubicBezTo>
                    <a:pt x="30" y="144"/>
                    <a:pt x="31" y="144"/>
                    <a:pt x="31" y="144"/>
                  </a:cubicBezTo>
                  <a:cubicBezTo>
                    <a:pt x="31" y="144"/>
                    <a:pt x="31" y="144"/>
                    <a:pt x="31" y="145"/>
                  </a:cubicBezTo>
                  <a:cubicBezTo>
                    <a:pt x="31" y="144"/>
                    <a:pt x="31" y="144"/>
                    <a:pt x="31" y="144"/>
                  </a:cubicBezTo>
                  <a:cubicBezTo>
                    <a:pt x="31" y="144"/>
                    <a:pt x="60" y="216"/>
                    <a:pt x="113" y="235"/>
                  </a:cubicBezTo>
                  <a:cubicBezTo>
                    <a:pt x="113" y="235"/>
                    <a:pt x="113" y="235"/>
                    <a:pt x="113" y="235"/>
                  </a:cubicBezTo>
                  <a:cubicBezTo>
                    <a:pt x="119" y="237"/>
                    <a:pt x="139" y="235"/>
                    <a:pt x="139" y="235"/>
                  </a:cubicBezTo>
                  <a:cubicBezTo>
                    <a:pt x="139" y="235"/>
                    <a:pt x="160" y="237"/>
                    <a:pt x="166" y="235"/>
                  </a:cubicBezTo>
                  <a:cubicBezTo>
                    <a:pt x="219" y="216"/>
                    <a:pt x="248" y="144"/>
                    <a:pt x="248" y="144"/>
                  </a:cubicBezTo>
                  <a:cubicBezTo>
                    <a:pt x="248" y="144"/>
                    <a:pt x="249" y="144"/>
                    <a:pt x="249" y="144"/>
                  </a:cubicBezTo>
                  <a:cubicBezTo>
                    <a:pt x="266" y="144"/>
                    <a:pt x="279" y="132"/>
                    <a:pt x="279" y="117"/>
                  </a:cubicBezTo>
                  <a:cubicBezTo>
                    <a:pt x="279" y="102"/>
                    <a:pt x="266" y="90"/>
                    <a:pt x="249" y="90"/>
                  </a:cubicBezTo>
                  <a:close/>
                </a:path>
              </a:pathLst>
            </a:custGeom>
            <a:solidFill>
              <a:srgbClr val="FDD0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88"/>
            <p:cNvSpPr>
              <a:spLocks/>
            </p:cNvSpPr>
            <p:nvPr/>
          </p:nvSpPr>
          <p:spPr bwMode="auto">
            <a:xfrm>
              <a:off x="4445001" y="2533651"/>
              <a:ext cx="47625" cy="47625"/>
            </a:xfrm>
            <a:custGeom>
              <a:avLst/>
              <a:gdLst>
                <a:gd name="T0" fmla="*/ 3 w 16"/>
                <a:gd name="T1" fmla="*/ 12 h 16"/>
                <a:gd name="T2" fmla="*/ 12 w 16"/>
                <a:gd name="T3" fmla="*/ 3 h 16"/>
                <a:gd name="T4" fmla="*/ 16 w 16"/>
                <a:gd name="T5" fmla="*/ 4 h 16"/>
                <a:gd name="T6" fmla="*/ 9 w 16"/>
                <a:gd name="T7" fmla="*/ 0 h 16"/>
                <a:gd name="T8" fmla="*/ 0 w 16"/>
                <a:gd name="T9" fmla="*/ 8 h 16"/>
                <a:gd name="T10" fmla="*/ 4 w 16"/>
                <a:gd name="T11" fmla="*/ 16 h 16"/>
                <a:gd name="T12" fmla="*/ 3 w 16"/>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3" y="12"/>
                  </a:moveTo>
                  <a:cubicBezTo>
                    <a:pt x="3" y="7"/>
                    <a:pt x="7" y="3"/>
                    <a:pt x="12" y="3"/>
                  </a:cubicBezTo>
                  <a:cubicBezTo>
                    <a:pt x="14" y="3"/>
                    <a:pt x="15" y="4"/>
                    <a:pt x="16" y="4"/>
                  </a:cubicBezTo>
                  <a:cubicBezTo>
                    <a:pt x="15" y="2"/>
                    <a:pt x="12" y="0"/>
                    <a:pt x="9" y="0"/>
                  </a:cubicBezTo>
                  <a:cubicBezTo>
                    <a:pt x="4" y="0"/>
                    <a:pt x="0" y="4"/>
                    <a:pt x="0" y="8"/>
                  </a:cubicBezTo>
                  <a:cubicBezTo>
                    <a:pt x="0" y="12"/>
                    <a:pt x="2" y="15"/>
                    <a:pt x="4" y="16"/>
                  </a:cubicBezTo>
                  <a:cubicBezTo>
                    <a:pt x="4" y="15"/>
                    <a:pt x="3" y="14"/>
                    <a:pt x="3" y="12"/>
                  </a:cubicBezTo>
                  <a:close/>
                </a:path>
              </a:pathLst>
            </a:custGeom>
            <a:solidFill>
              <a:srgbClr val="D3AB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89"/>
            <p:cNvSpPr>
              <a:spLocks/>
            </p:cNvSpPr>
            <p:nvPr/>
          </p:nvSpPr>
          <p:spPr bwMode="auto">
            <a:xfrm>
              <a:off x="5153026" y="2533651"/>
              <a:ext cx="50800" cy="47625"/>
            </a:xfrm>
            <a:custGeom>
              <a:avLst/>
              <a:gdLst>
                <a:gd name="T0" fmla="*/ 13 w 17"/>
                <a:gd name="T1" fmla="*/ 12 h 16"/>
                <a:gd name="T2" fmla="*/ 4 w 17"/>
                <a:gd name="T3" fmla="*/ 3 h 16"/>
                <a:gd name="T4" fmla="*/ 0 w 17"/>
                <a:gd name="T5" fmla="*/ 4 h 16"/>
                <a:gd name="T6" fmla="*/ 8 w 17"/>
                <a:gd name="T7" fmla="*/ 0 h 16"/>
                <a:gd name="T8" fmla="*/ 17 w 17"/>
                <a:gd name="T9" fmla="*/ 8 h 16"/>
                <a:gd name="T10" fmla="*/ 12 w 17"/>
                <a:gd name="T11" fmla="*/ 16 h 16"/>
                <a:gd name="T12" fmla="*/ 13 w 17"/>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3" y="12"/>
                  </a:moveTo>
                  <a:cubicBezTo>
                    <a:pt x="13" y="7"/>
                    <a:pt x="9" y="3"/>
                    <a:pt x="4" y="3"/>
                  </a:cubicBezTo>
                  <a:cubicBezTo>
                    <a:pt x="3" y="3"/>
                    <a:pt x="2" y="4"/>
                    <a:pt x="0" y="4"/>
                  </a:cubicBezTo>
                  <a:cubicBezTo>
                    <a:pt x="2" y="2"/>
                    <a:pt x="5" y="0"/>
                    <a:pt x="8" y="0"/>
                  </a:cubicBezTo>
                  <a:cubicBezTo>
                    <a:pt x="13" y="0"/>
                    <a:pt x="17" y="4"/>
                    <a:pt x="17" y="8"/>
                  </a:cubicBezTo>
                  <a:cubicBezTo>
                    <a:pt x="17" y="12"/>
                    <a:pt x="15" y="15"/>
                    <a:pt x="12" y="16"/>
                  </a:cubicBezTo>
                  <a:cubicBezTo>
                    <a:pt x="13" y="15"/>
                    <a:pt x="13" y="14"/>
                    <a:pt x="13" y="12"/>
                  </a:cubicBez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90"/>
            <p:cNvSpPr>
              <a:spLocks/>
            </p:cNvSpPr>
            <p:nvPr/>
          </p:nvSpPr>
          <p:spPr bwMode="auto">
            <a:xfrm>
              <a:off x="4438651" y="2533651"/>
              <a:ext cx="47625" cy="47625"/>
            </a:xfrm>
            <a:custGeom>
              <a:avLst/>
              <a:gdLst>
                <a:gd name="T0" fmla="*/ 3 w 16"/>
                <a:gd name="T1" fmla="*/ 12 h 16"/>
                <a:gd name="T2" fmla="*/ 12 w 16"/>
                <a:gd name="T3" fmla="*/ 3 h 16"/>
                <a:gd name="T4" fmla="*/ 16 w 16"/>
                <a:gd name="T5" fmla="*/ 4 h 16"/>
                <a:gd name="T6" fmla="*/ 9 w 16"/>
                <a:gd name="T7" fmla="*/ 0 h 16"/>
                <a:gd name="T8" fmla="*/ 0 w 16"/>
                <a:gd name="T9" fmla="*/ 8 h 16"/>
                <a:gd name="T10" fmla="*/ 4 w 16"/>
                <a:gd name="T11" fmla="*/ 16 h 16"/>
                <a:gd name="T12" fmla="*/ 3 w 16"/>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3" y="12"/>
                  </a:moveTo>
                  <a:cubicBezTo>
                    <a:pt x="3" y="7"/>
                    <a:pt x="7" y="3"/>
                    <a:pt x="12" y="3"/>
                  </a:cubicBezTo>
                  <a:cubicBezTo>
                    <a:pt x="14" y="3"/>
                    <a:pt x="15" y="4"/>
                    <a:pt x="16" y="4"/>
                  </a:cubicBezTo>
                  <a:cubicBezTo>
                    <a:pt x="15" y="2"/>
                    <a:pt x="12" y="0"/>
                    <a:pt x="9" y="0"/>
                  </a:cubicBezTo>
                  <a:cubicBezTo>
                    <a:pt x="4" y="0"/>
                    <a:pt x="0" y="4"/>
                    <a:pt x="0" y="8"/>
                  </a:cubicBezTo>
                  <a:cubicBezTo>
                    <a:pt x="0" y="12"/>
                    <a:pt x="2" y="15"/>
                    <a:pt x="4" y="16"/>
                  </a:cubicBezTo>
                  <a:cubicBezTo>
                    <a:pt x="4" y="15"/>
                    <a:pt x="3" y="14"/>
                    <a:pt x="3" y="12"/>
                  </a:cubicBez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Freeform 91"/>
            <p:cNvSpPr>
              <a:spLocks/>
            </p:cNvSpPr>
            <p:nvPr/>
          </p:nvSpPr>
          <p:spPr bwMode="auto">
            <a:xfrm>
              <a:off x="4762501" y="2605088"/>
              <a:ext cx="122238" cy="61913"/>
            </a:xfrm>
            <a:custGeom>
              <a:avLst/>
              <a:gdLst>
                <a:gd name="T0" fmla="*/ 21 w 41"/>
                <a:gd name="T1" fmla="*/ 19 h 21"/>
                <a:gd name="T2" fmla="*/ 0 w 41"/>
                <a:gd name="T3" fmla="*/ 0 h 21"/>
                <a:gd name="T4" fmla="*/ 0 w 41"/>
                <a:gd name="T5" fmla="*/ 1 h 21"/>
                <a:gd name="T6" fmla="*/ 21 w 41"/>
                <a:gd name="T7" fmla="*/ 21 h 21"/>
                <a:gd name="T8" fmla="*/ 41 w 41"/>
                <a:gd name="T9" fmla="*/ 1 h 21"/>
                <a:gd name="T10" fmla="*/ 41 w 41"/>
                <a:gd name="T11" fmla="*/ 0 h 21"/>
                <a:gd name="T12" fmla="*/ 21 w 41"/>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41" h="21">
                  <a:moveTo>
                    <a:pt x="21" y="19"/>
                  </a:moveTo>
                  <a:cubicBezTo>
                    <a:pt x="10" y="19"/>
                    <a:pt x="1" y="10"/>
                    <a:pt x="0" y="0"/>
                  </a:cubicBezTo>
                  <a:cubicBezTo>
                    <a:pt x="0" y="0"/>
                    <a:pt x="0" y="0"/>
                    <a:pt x="0" y="1"/>
                  </a:cubicBezTo>
                  <a:cubicBezTo>
                    <a:pt x="0" y="12"/>
                    <a:pt x="9" y="21"/>
                    <a:pt x="21" y="21"/>
                  </a:cubicBezTo>
                  <a:cubicBezTo>
                    <a:pt x="32" y="21"/>
                    <a:pt x="41" y="12"/>
                    <a:pt x="41" y="1"/>
                  </a:cubicBezTo>
                  <a:cubicBezTo>
                    <a:pt x="41" y="0"/>
                    <a:pt x="41" y="0"/>
                    <a:pt x="41" y="0"/>
                  </a:cubicBezTo>
                  <a:cubicBezTo>
                    <a:pt x="41" y="10"/>
                    <a:pt x="32" y="19"/>
                    <a:pt x="21" y="19"/>
                  </a:cubicBezTo>
                  <a:close/>
                </a:path>
              </a:pathLst>
            </a:cu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 name="Freeform 92"/>
            <p:cNvSpPr>
              <a:spLocks/>
            </p:cNvSpPr>
            <p:nvPr/>
          </p:nvSpPr>
          <p:spPr bwMode="auto">
            <a:xfrm>
              <a:off x="4568826" y="2309813"/>
              <a:ext cx="207963" cy="77788"/>
            </a:xfrm>
            <a:custGeom>
              <a:avLst/>
              <a:gdLst>
                <a:gd name="T0" fmla="*/ 70 w 70"/>
                <a:gd name="T1" fmla="*/ 15 h 26"/>
                <a:gd name="T2" fmla="*/ 66 w 70"/>
                <a:gd name="T3" fmla="*/ 24 h 26"/>
                <a:gd name="T4" fmla="*/ 0 w 70"/>
                <a:gd name="T5" fmla="*/ 26 h 26"/>
                <a:gd name="T6" fmla="*/ 70 w 70"/>
                <a:gd name="T7" fmla="*/ 15 h 26"/>
              </a:gdLst>
              <a:ahLst/>
              <a:cxnLst>
                <a:cxn ang="0">
                  <a:pos x="T0" y="T1"/>
                </a:cxn>
                <a:cxn ang="0">
                  <a:pos x="T2" y="T3"/>
                </a:cxn>
                <a:cxn ang="0">
                  <a:pos x="T4" y="T5"/>
                </a:cxn>
                <a:cxn ang="0">
                  <a:pos x="T6" y="T7"/>
                </a:cxn>
              </a:cxnLst>
              <a:rect l="0" t="0" r="r" b="b"/>
              <a:pathLst>
                <a:path w="70" h="26">
                  <a:moveTo>
                    <a:pt x="70" y="15"/>
                  </a:moveTo>
                  <a:cubicBezTo>
                    <a:pt x="66" y="24"/>
                    <a:pt x="66" y="24"/>
                    <a:pt x="66" y="24"/>
                  </a:cubicBezTo>
                  <a:cubicBezTo>
                    <a:pt x="66" y="24"/>
                    <a:pt x="35" y="7"/>
                    <a:pt x="0" y="26"/>
                  </a:cubicBezTo>
                  <a:cubicBezTo>
                    <a:pt x="0" y="26"/>
                    <a:pt x="25" y="0"/>
                    <a:pt x="70" y="15"/>
                  </a:cubicBezTo>
                  <a:close/>
                </a:path>
              </a:pathLst>
            </a:custGeom>
            <a:solidFill>
              <a:srgbClr val="753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Freeform 93"/>
            <p:cNvSpPr>
              <a:spLocks/>
            </p:cNvSpPr>
            <p:nvPr/>
          </p:nvSpPr>
          <p:spPr bwMode="auto">
            <a:xfrm>
              <a:off x="4870451" y="2309813"/>
              <a:ext cx="207963" cy="77788"/>
            </a:xfrm>
            <a:custGeom>
              <a:avLst/>
              <a:gdLst>
                <a:gd name="T0" fmla="*/ 0 w 70"/>
                <a:gd name="T1" fmla="*/ 15 h 26"/>
                <a:gd name="T2" fmla="*/ 4 w 70"/>
                <a:gd name="T3" fmla="*/ 24 h 26"/>
                <a:gd name="T4" fmla="*/ 70 w 70"/>
                <a:gd name="T5" fmla="*/ 26 h 26"/>
                <a:gd name="T6" fmla="*/ 0 w 70"/>
                <a:gd name="T7" fmla="*/ 15 h 26"/>
              </a:gdLst>
              <a:ahLst/>
              <a:cxnLst>
                <a:cxn ang="0">
                  <a:pos x="T0" y="T1"/>
                </a:cxn>
                <a:cxn ang="0">
                  <a:pos x="T2" y="T3"/>
                </a:cxn>
                <a:cxn ang="0">
                  <a:pos x="T4" y="T5"/>
                </a:cxn>
                <a:cxn ang="0">
                  <a:pos x="T6" y="T7"/>
                </a:cxn>
              </a:cxnLst>
              <a:rect l="0" t="0" r="r" b="b"/>
              <a:pathLst>
                <a:path w="70" h="26">
                  <a:moveTo>
                    <a:pt x="0" y="15"/>
                  </a:moveTo>
                  <a:cubicBezTo>
                    <a:pt x="4" y="24"/>
                    <a:pt x="4" y="24"/>
                    <a:pt x="4" y="24"/>
                  </a:cubicBezTo>
                  <a:cubicBezTo>
                    <a:pt x="4" y="24"/>
                    <a:pt x="35" y="7"/>
                    <a:pt x="70" y="26"/>
                  </a:cubicBezTo>
                  <a:cubicBezTo>
                    <a:pt x="70" y="26"/>
                    <a:pt x="45" y="0"/>
                    <a:pt x="0" y="15"/>
                  </a:cubicBezTo>
                  <a:close/>
                </a:path>
              </a:pathLst>
            </a:custGeom>
            <a:solidFill>
              <a:srgbClr val="753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94"/>
            <p:cNvSpPr>
              <a:spLocks/>
            </p:cNvSpPr>
            <p:nvPr/>
          </p:nvSpPr>
          <p:spPr bwMode="auto">
            <a:xfrm>
              <a:off x="4452938" y="1985963"/>
              <a:ext cx="731838" cy="527050"/>
            </a:xfrm>
            <a:custGeom>
              <a:avLst/>
              <a:gdLst>
                <a:gd name="T0" fmla="*/ 244 w 246"/>
                <a:gd name="T1" fmla="*/ 74 h 177"/>
                <a:gd name="T2" fmla="*/ 63 w 246"/>
                <a:gd name="T3" fmla="*/ 12 h 177"/>
                <a:gd name="T4" fmla="*/ 71 w 246"/>
                <a:gd name="T5" fmla="*/ 0 h 177"/>
                <a:gd name="T6" fmla="*/ 34 w 246"/>
                <a:gd name="T7" fmla="*/ 24 h 177"/>
                <a:gd name="T8" fmla="*/ 29 w 246"/>
                <a:gd name="T9" fmla="*/ 29 h 177"/>
                <a:gd name="T10" fmla="*/ 28 w 246"/>
                <a:gd name="T11" fmla="*/ 29 h 177"/>
                <a:gd name="T12" fmla="*/ 28 w 246"/>
                <a:gd name="T13" fmla="*/ 29 h 177"/>
                <a:gd name="T14" fmla="*/ 19 w 246"/>
                <a:gd name="T15" fmla="*/ 60 h 177"/>
                <a:gd name="T16" fmla="*/ 16 w 246"/>
                <a:gd name="T17" fmla="*/ 167 h 177"/>
                <a:gd name="T18" fmla="*/ 16 w 246"/>
                <a:gd name="T19" fmla="*/ 168 h 177"/>
                <a:gd name="T20" fmla="*/ 18 w 246"/>
                <a:gd name="T21" fmla="*/ 173 h 177"/>
                <a:gd name="T22" fmla="*/ 22 w 246"/>
                <a:gd name="T23" fmla="*/ 166 h 177"/>
                <a:gd name="T24" fmla="*/ 25 w 246"/>
                <a:gd name="T25" fmla="*/ 141 h 177"/>
                <a:gd name="T26" fmla="*/ 37 w 246"/>
                <a:gd name="T27" fmla="*/ 91 h 177"/>
                <a:gd name="T28" fmla="*/ 41 w 246"/>
                <a:gd name="T29" fmla="*/ 92 h 177"/>
                <a:gd name="T30" fmla="*/ 181 w 246"/>
                <a:gd name="T31" fmla="*/ 116 h 177"/>
                <a:gd name="T32" fmla="*/ 175 w 246"/>
                <a:gd name="T33" fmla="*/ 111 h 177"/>
                <a:gd name="T34" fmla="*/ 204 w 246"/>
                <a:gd name="T35" fmla="*/ 103 h 177"/>
                <a:gd name="T36" fmla="*/ 214 w 246"/>
                <a:gd name="T37" fmla="*/ 102 h 177"/>
                <a:gd name="T38" fmla="*/ 219 w 246"/>
                <a:gd name="T39" fmla="*/ 109 h 177"/>
                <a:gd name="T40" fmla="*/ 224 w 246"/>
                <a:gd name="T41" fmla="*/ 131 h 177"/>
                <a:gd name="T42" fmla="*/ 231 w 246"/>
                <a:gd name="T43" fmla="*/ 177 h 177"/>
                <a:gd name="T44" fmla="*/ 235 w 246"/>
                <a:gd name="T45" fmla="*/ 173 h 177"/>
                <a:gd name="T46" fmla="*/ 242 w 246"/>
                <a:gd name="T47" fmla="*/ 114 h 177"/>
                <a:gd name="T48" fmla="*/ 244 w 246"/>
                <a:gd name="T49" fmla="*/ 7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177">
                  <a:moveTo>
                    <a:pt x="244" y="74"/>
                  </a:moveTo>
                  <a:cubicBezTo>
                    <a:pt x="225" y="0"/>
                    <a:pt x="109" y="5"/>
                    <a:pt x="63" y="12"/>
                  </a:cubicBezTo>
                  <a:cubicBezTo>
                    <a:pt x="62" y="8"/>
                    <a:pt x="71" y="0"/>
                    <a:pt x="71" y="0"/>
                  </a:cubicBezTo>
                  <a:cubicBezTo>
                    <a:pt x="53" y="8"/>
                    <a:pt x="41" y="18"/>
                    <a:pt x="34" y="24"/>
                  </a:cubicBezTo>
                  <a:cubicBezTo>
                    <a:pt x="32" y="25"/>
                    <a:pt x="30" y="27"/>
                    <a:pt x="29" y="29"/>
                  </a:cubicBezTo>
                  <a:cubicBezTo>
                    <a:pt x="28" y="29"/>
                    <a:pt x="28" y="29"/>
                    <a:pt x="28" y="29"/>
                  </a:cubicBezTo>
                  <a:cubicBezTo>
                    <a:pt x="28" y="29"/>
                    <a:pt x="28" y="29"/>
                    <a:pt x="28" y="29"/>
                  </a:cubicBezTo>
                  <a:cubicBezTo>
                    <a:pt x="19" y="39"/>
                    <a:pt x="17" y="50"/>
                    <a:pt x="19" y="60"/>
                  </a:cubicBezTo>
                  <a:cubicBezTo>
                    <a:pt x="7" y="84"/>
                    <a:pt x="0" y="119"/>
                    <a:pt x="16" y="167"/>
                  </a:cubicBezTo>
                  <a:cubicBezTo>
                    <a:pt x="16" y="168"/>
                    <a:pt x="16" y="168"/>
                    <a:pt x="16" y="168"/>
                  </a:cubicBezTo>
                  <a:cubicBezTo>
                    <a:pt x="17" y="169"/>
                    <a:pt x="17" y="171"/>
                    <a:pt x="18" y="173"/>
                  </a:cubicBezTo>
                  <a:cubicBezTo>
                    <a:pt x="22" y="166"/>
                    <a:pt x="22" y="166"/>
                    <a:pt x="22" y="166"/>
                  </a:cubicBezTo>
                  <a:cubicBezTo>
                    <a:pt x="22" y="166"/>
                    <a:pt x="23" y="154"/>
                    <a:pt x="25" y="141"/>
                  </a:cubicBezTo>
                  <a:cubicBezTo>
                    <a:pt x="37" y="91"/>
                    <a:pt x="37" y="91"/>
                    <a:pt x="37" y="91"/>
                  </a:cubicBezTo>
                  <a:cubicBezTo>
                    <a:pt x="37" y="91"/>
                    <a:pt x="38" y="92"/>
                    <a:pt x="41" y="92"/>
                  </a:cubicBezTo>
                  <a:cubicBezTo>
                    <a:pt x="68" y="102"/>
                    <a:pt x="120" y="117"/>
                    <a:pt x="181" y="116"/>
                  </a:cubicBezTo>
                  <a:cubicBezTo>
                    <a:pt x="175" y="111"/>
                    <a:pt x="175" y="111"/>
                    <a:pt x="175" y="111"/>
                  </a:cubicBezTo>
                  <a:cubicBezTo>
                    <a:pt x="175" y="111"/>
                    <a:pt x="188" y="108"/>
                    <a:pt x="204" y="103"/>
                  </a:cubicBezTo>
                  <a:cubicBezTo>
                    <a:pt x="207" y="103"/>
                    <a:pt x="211" y="102"/>
                    <a:pt x="214" y="102"/>
                  </a:cubicBezTo>
                  <a:cubicBezTo>
                    <a:pt x="219" y="109"/>
                    <a:pt x="219" y="109"/>
                    <a:pt x="219" y="109"/>
                  </a:cubicBezTo>
                  <a:cubicBezTo>
                    <a:pt x="219" y="109"/>
                    <a:pt x="222" y="124"/>
                    <a:pt x="224" y="131"/>
                  </a:cubicBezTo>
                  <a:cubicBezTo>
                    <a:pt x="225" y="137"/>
                    <a:pt x="231" y="177"/>
                    <a:pt x="231" y="177"/>
                  </a:cubicBezTo>
                  <a:cubicBezTo>
                    <a:pt x="235" y="173"/>
                    <a:pt x="235" y="173"/>
                    <a:pt x="235" y="173"/>
                  </a:cubicBezTo>
                  <a:cubicBezTo>
                    <a:pt x="235" y="173"/>
                    <a:pt x="242" y="125"/>
                    <a:pt x="242" y="114"/>
                  </a:cubicBezTo>
                  <a:cubicBezTo>
                    <a:pt x="243" y="104"/>
                    <a:pt x="246" y="82"/>
                    <a:pt x="244" y="74"/>
                  </a:cubicBezTo>
                  <a:close/>
                </a:path>
              </a:pathLst>
            </a:custGeom>
            <a:solidFill>
              <a:srgbClr val="753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95"/>
            <p:cNvSpPr>
              <a:spLocks/>
            </p:cNvSpPr>
            <p:nvPr/>
          </p:nvSpPr>
          <p:spPr bwMode="auto">
            <a:xfrm>
              <a:off x="4884738" y="2411413"/>
              <a:ext cx="177800" cy="173038"/>
            </a:xfrm>
            <a:custGeom>
              <a:avLst/>
              <a:gdLst>
                <a:gd name="T0" fmla="*/ 56 w 60"/>
                <a:gd name="T1" fmla="*/ 33 h 58"/>
                <a:gd name="T2" fmla="*/ 37 w 60"/>
                <a:gd name="T3" fmla="*/ 6 h 58"/>
                <a:gd name="T4" fmla="*/ 3 w 60"/>
                <a:gd name="T5" fmla="*/ 31 h 58"/>
                <a:gd name="T6" fmla="*/ 56 w 60"/>
                <a:gd name="T7" fmla="*/ 33 h 58"/>
              </a:gdLst>
              <a:ahLst/>
              <a:cxnLst>
                <a:cxn ang="0">
                  <a:pos x="T0" y="T1"/>
                </a:cxn>
                <a:cxn ang="0">
                  <a:pos x="T2" y="T3"/>
                </a:cxn>
                <a:cxn ang="0">
                  <a:pos x="T4" y="T5"/>
                </a:cxn>
                <a:cxn ang="0">
                  <a:pos x="T6" y="T7"/>
                </a:cxn>
              </a:cxnLst>
              <a:rect l="0" t="0" r="r" b="b"/>
              <a:pathLst>
                <a:path w="60" h="58">
                  <a:moveTo>
                    <a:pt x="56" y="33"/>
                  </a:moveTo>
                  <a:cubicBezTo>
                    <a:pt x="56" y="33"/>
                    <a:pt x="60" y="12"/>
                    <a:pt x="37" y="6"/>
                  </a:cubicBezTo>
                  <a:cubicBezTo>
                    <a:pt x="14" y="0"/>
                    <a:pt x="0" y="24"/>
                    <a:pt x="3" y="31"/>
                  </a:cubicBezTo>
                  <a:cubicBezTo>
                    <a:pt x="5" y="38"/>
                    <a:pt x="23" y="58"/>
                    <a:pt x="56" y="33"/>
                  </a:cubicBezTo>
                  <a:close/>
                </a:path>
              </a:pathLst>
            </a:custGeom>
            <a:solidFill>
              <a:srgbClr val="FEF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Oval 96"/>
            <p:cNvSpPr>
              <a:spLocks noChangeArrowheads="1"/>
            </p:cNvSpPr>
            <p:nvPr/>
          </p:nvSpPr>
          <p:spPr bwMode="auto">
            <a:xfrm>
              <a:off x="4922838" y="2435226"/>
              <a:ext cx="101600" cy="104775"/>
            </a:xfrm>
            <a:prstGeom prst="ellipse">
              <a:avLst/>
            </a:prstGeom>
            <a:solidFill>
              <a:srgbClr val="C172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97"/>
            <p:cNvSpPr>
              <a:spLocks/>
            </p:cNvSpPr>
            <p:nvPr/>
          </p:nvSpPr>
          <p:spPr bwMode="auto">
            <a:xfrm>
              <a:off x="4943476" y="2459038"/>
              <a:ext cx="60325" cy="60325"/>
            </a:xfrm>
            <a:custGeom>
              <a:avLst/>
              <a:gdLst>
                <a:gd name="T0" fmla="*/ 2 w 20"/>
                <a:gd name="T1" fmla="*/ 12 h 20"/>
                <a:gd name="T2" fmla="*/ 13 w 20"/>
                <a:gd name="T3" fmla="*/ 19 h 20"/>
                <a:gd name="T4" fmla="*/ 19 w 20"/>
                <a:gd name="T5" fmla="*/ 8 h 20"/>
                <a:gd name="T6" fmla="*/ 8 w 20"/>
                <a:gd name="T7" fmla="*/ 1 h 20"/>
                <a:gd name="T8" fmla="*/ 2 w 20"/>
                <a:gd name="T9" fmla="*/ 12 h 20"/>
              </a:gdLst>
              <a:ahLst/>
              <a:cxnLst>
                <a:cxn ang="0">
                  <a:pos x="T0" y="T1"/>
                </a:cxn>
                <a:cxn ang="0">
                  <a:pos x="T2" y="T3"/>
                </a:cxn>
                <a:cxn ang="0">
                  <a:pos x="T4" y="T5"/>
                </a:cxn>
                <a:cxn ang="0">
                  <a:pos x="T6" y="T7"/>
                </a:cxn>
                <a:cxn ang="0">
                  <a:pos x="T8" y="T9"/>
                </a:cxn>
              </a:cxnLst>
              <a:rect l="0" t="0" r="r" b="b"/>
              <a:pathLst>
                <a:path w="20" h="20">
                  <a:moveTo>
                    <a:pt x="2" y="12"/>
                  </a:moveTo>
                  <a:cubicBezTo>
                    <a:pt x="3" y="17"/>
                    <a:pt x="8" y="20"/>
                    <a:pt x="13" y="19"/>
                  </a:cubicBezTo>
                  <a:cubicBezTo>
                    <a:pt x="17" y="17"/>
                    <a:pt x="20" y="12"/>
                    <a:pt x="19" y="8"/>
                  </a:cubicBezTo>
                  <a:cubicBezTo>
                    <a:pt x="18" y="3"/>
                    <a:pt x="13" y="0"/>
                    <a:pt x="8" y="1"/>
                  </a:cubicBezTo>
                  <a:cubicBezTo>
                    <a:pt x="3" y="3"/>
                    <a:pt x="0" y="7"/>
                    <a:pt x="2" y="12"/>
                  </a:cubicBezTo>
                  <a:close/>
                </a:path>
              </a:pathLst>
            </a:custGeom>
            <a:solidFill>
              <a:srgbClr val="482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Freeform 98"/>
            <p:cNvSpPr>
              <a:spLocks/>
            </p:cNvSpPr>
            <p:nvPr/>
          </p:nvSpPr>
          <p:spPr bwMode="auto">
            <a:xfrm>
              <a:off x="4584701" y="2411413"/>
              <a:ext cx="174625" cy="173038"/>
            </a:xfrm>
            <a:custGeom>
              <a:avLst/>
              <a:gdLst>
                <a:gd name="T0" fmla="*/ 3 w 59"/>
                <a:gd name="T1" fmla="*/ 33 h 58"/>
                <a:gd name="T2" fmla="*/ 23 w 59"/>
                <a:gd name="T3" fmla="*/ 6 h 58"/>
                <a:gd name="T4" fmla="*/ 57 w 59"/>
                <a:gd name="T5" fmla="*/ 31 h 58"/>
                <a:gd name="T6" fmla="*/ 3 w 59"/>
                <a:gd name="T7" fmla="*/ 33 h 58"/>
              </a:gdLst>
              <a:ahLst/>
              <a:cxnLst>
                <a:cxn ang="0">
                  <a:pos x="T0" y="T1"/>
                </a:cxn>
                <a:cxn ang="0">
                  <a:pos x="T2" y="T3"/>
                </a:cxn>
                <a:cxn ang="0">
                  <a:pos x="T4" y="T5"/>
                </a:cxn>
                <a:cxn ang="0">
                  <a:pos x="T6" y="T7"/>
                </a:cxn>
              </a:cxnLst>
              <a:rect l="0" t="0" r="r" b="b"/>
              <a:pathLst>
                <a:path w="59" h="58">
                  <a:moveTo>
                    <a:pt x="3" y="33"/>
                  </a:moveTo>
                  <a:cubicBezTo>
                    <a:pt x="3" y="33"/>
                    <a:pt x="0" y="12"/>
                    <a:pt x="23" y="6"/>
                  </a:cubicBezTo>
                  <a:cubicBezTo>
                    <a:pt x="46" y="0"/>
                    <a:pt x="59" y="24"/>
                    <a:pt x="57" y="31"/>
                  </a:cubicBezTo>
                  <a:cubicBezTo>
                    <a:pt x="54" y="38"/>
                    <a:pt x="36" y="58"/>
                    <a:pt x="3" y="33"/>
                  </a:cubicBezTo>
                  <a:close/>
                </a:path>
              </a:pathLst>
            </a:custGeom>
            <a:solidFill>
              <a:srgbClr val="FEF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Oval 99"/>
            <p:cNvSpPr>
              <a:spLocks noChangeArrowheads="1"/>
            </p:cNvSpPr>
            <p:nvPr/>
          </p:nvSpPr>
          <p:spPr bwMode="auto">
            <a:xfrm>
              <a:off x="4619626" y="2435226"/>
              <a:ext cx="104775" cy="104775"/>
            </a:xfrm>
            <a:prstGeom prst="ellipse">
              <a:avLst/>
            </a:prstGeom>
            <a:solidFill>
              <a:srgbClr val="C172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100"/>
            <p:cNvSpPr>
              <a:spLocks/>
            </p:cNvSpPr>
            <p:nvPr/>
          </p:nvSpPr>
          <p:spPr bwMode="auto">
            <a:xfrm>
              <a:off x="4640263" y="2459038"/>
              <a:ext cx="60325" cy="60325"/>
            </a:xfrm>
            <a:custGeom>
              <a:avLst/>
              <a:gdLst>
                <a:gd name="T0" fmla="*/ 19 w 20"/>
                <a:gd name="T1" fmla="*/ 12 h 20"/>
                <a:gd name="T2" fmla="*/ 8 w 20"/>
                <a:gd name="T3" fmla="*/ 19 h 20"/>
                <a:gd name="T4" fmla="*/ 2 w 20"/>
                <a:gd name="T5" fmla="*/ 8 h 20"/>
                <a:gd name="T6" fmla="*/ 13 w 20"/>
                <a:gd name="T7" fmla="*/ 1 h 20"/>
                <a:gd name="T8" fmla="*/ 19 w 20"/>
                <a:gd name="T9" fmla="*/ 12 h 20"/>
              </a:gdLst>
              <a:ahLst/>
              <a:cxnLst>
                <a:cxn ang="0">
                  <a:pos x="T0" y="T1"/>
                </a:cxn>
                <a:cxn ang="0">
                  <a:pos x="T2" y="T3"/>
                </a:cxn>
                <a:cxn ang="0">
                  <a:pos x="T4" y="T5"/>
                </a:cxn>
                <a:cxn ang="0">
                  <a:pos x="T6" y="T7"/>
                </a:cxn>
                <a:cxn ang="0">
                  <a:pos x="T8" y="T9"/>
                </a:cxn>
              </a:cxnLst>
              <a:rect l="0" t="0" r="r" b="b"/>
              <a:pathLst>
                <a:path w="20" h="20">
                  <a:moveTo>
                    <a:pt x="19" y="12"/>
                  </a:moveTo>
                  <a:cubicBezTo>
                    <a:pt x="18" y="17"/>
                    <a:pt x="13" y="20"/>
                    <a:pt x="8" y="19"/>
                  </a:cubicBezTo>
                  <a:cubicBezTo>
                    <a:pt x="3" y="17"/>
                    <a:pt x="0" y="12"/>
                    <a:pt x="2" y="8"/>
                  </a:cubicBezTo>
                  <a:cubicBezTo>
                    <a:pt x="3" y="3"/>
                    <a:pt x="8" y="0"/>
                    <a:pt x="13" y="1"/>
                  </a:cubicBezTo>
                  <a:cubicBezTo>
                    <a:pt x="17" y="3"/>
                    <a:pt x="20" y="7"/>
                    <a:pt x="19" y="12"/>
                  </a:cubicBezTo>
                  <a:close/>
                </a:path>
              </a:pathLst>
            </a:custGeom>
            <a:solidFill>
              <a:srgbClr val="4820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Oval 101"/>
            <p:cNvSpPr>
              <a:spLocks noChangeArrowheads="1"/>
            </p:cNvSpPr>
            <p:nvPr/>
          </p:nvSpPr>
          <p:spPr bwMode="auto">
            <a:xfrm>
              <a:off x="4676776" y="2452688"/>
              <a:ext cx="31750" cy="33338"/>
            </a:xfrm>
            <a:prstGeom prst="ellipse">
              <a:avLst/>
            </a:prstGeom>
            <a:solidFill>
              <a:srgbClr val="FEF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Oval 102"/>
            <p:cNvSpPr>
              <a:spLocks noChangeArrowheads="1"/>
            </p:cNvSpPr>
            <p:nvPr/>
          </p:nvSpPr>
          <p:spPr bwMode="auto">
            <a:xfrm>
              <a:off x="4935538" y="2452688"/>
              <a:ext cx="31750" cy="33338"/>
            </a:xfrm>
            <a:prstGeom prst="ellipse">
              <a:avLst/>
            </a:prstGeom>
            <a:solidFill>
              <a:srgbClr val="FEF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103"/>
            <p:cNvSpPr>
              <a:spLocks/>
            </p:cNvSpPr>
            <p:nvPr/>
          </p:nvSpPr>
          <p:spPr bwMode="auto">
            <a:xfrm>
              <a:off x="4922838" y="4857751"/>
              <a:ext cx="285750" cy="103188"/>
            </a:xfrm>
            <a:custGeom>
              <a:avLst/>
              <a:gdLst>
                <a:gd name="T0" fmla="*/ 46 w 96"/>
                <a:gd name="T1" fmla="*/ 0 h 35"/>
                <a:gd name="T2" fmla="*/ 48 w 96"/>
                <a:gd name="T3" fmla="*/ 0 h 35"/>
                <a:gd name="T4" fmla="*/ 50 w 96"/>
                <a:gd name="T5" fmla="*/ 0 h 35"/>
                <a:gd name="T6" fmla="*/ 51 w 96"/>
                <a:gd name="T7" fmla="*/ 0 h 35"/>
                <a:gd name="T8" fmla="*/ 51 w 96"/>
                <a:gd name="T9" fmla="*/ 0 h 35"/>
                <a:gd name="T10" fmla="*/ 96 w 96"/>
                <a:gd name="T11" fmla="*/ 35 h 35"/>
                <a:gd name="T12" fmla="*/ 0 w 96"/>
                <a:gd name="T13" fmla="*/ 35 h 35"/>
                <a:gd name="T14" fmla="*/ 0 w 96"/>
                <a:gd name="T15" fmla="*/ 0 h 35"/>
                <a:gd name="T16" fmla="*/ 46 w 9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5">
                  <a:moveTo>
                    <a:pt x="46" y="0"/>
                  </a:moveTo>
                  <a:cubicBezTo>
                    <a:pt x="47" y="0"/>
                    <a:pt x="47" y="0"/>
                    <a:pt x="48" y="0"/>
                  </a:cubicBezTo>
                  <a:cubicBezTo>
                    <a:pt x="49" y="0"/>
                    <a:pt x="49" y="0"/>
                    <a:pt x="50" y="0"/>
                  </a:cubicBezTo>
                  <a:cubicBezTo>
                    <a:pt x="51" y="0"/>
                    <a:pt x="51" y="0"/>
                    <a:pt x="51" y="0"/>
                  </a:cubicBezTo>
                  <a:cubicBezTo>
                    <a:pt x="51" y="0"/>
                    <a:pt x="51" y="0"/>
                    <a:pt x="51" y="0"/>
                  </a:cubicBezTo>
                  <a:cubicBezTo>
                    <a:pt x="76" y="1"/>
                    <a:pt x="96" y="16"/>
                    <a:pt x="96" y="35"/>
                  </a:cubicBezTo>
                  <a:cubicBezTo>
                    <a:pt x="0" y="35"/>
                    <a:pt x="0" y="35"/>
                    <a:pt x="0" y="35"/>
                  </a:cubicBezTo>
                  <a:cubicBezTo>
                    <a:pt x="0" y="0"/>
                    <a:pt x="0" y="0"/>
                    <a:pt x="0" y="0"/>
                  </a:cubicBezTo>
                  <a:lnTo>
                    <a:pt x="46" y="0"/>
                  </a:lnTo>
                  <a:close/>
                </a:path>
              </a:pathLst>
            </a:custGeom>
            <a:solidFill>
              <a:srgbClr val="543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104"/>
            <p:cNvSpPr>
              <a:spLocks/>
            </p:cNvSpPr>
            <p:nvPr/>
          </p:nvSpPr>
          <p:spPr bwMode="auto">
            <a:xfrm>
              <a:off x="4438651" y="4857751"/>
              <a:ext cx="288925" cy="103188"/>
            </a:xfrm>
            <a:custGeom>
              <a:avLst/>
              <a:gdLst>
                <a:gd name="T0" fmla="*/ 50 w 97"/>
                <a:gd name="T1" fmla="*/ 0 h 35"/>
                <a:gd name="T2" fmla="*/ 49 w 97"/>
                <a:gd name="T3" fmla="*/ 0 h 35"/>
                <a:gd name="T4" fmla="*/ 47 w 97"/>
                <a:gd name="T5" fmla="*/ 0 h 35"/>
                <a:gd name="T6" fmla="*/ 46 w 97"/>
                <a:gd name="T7" fmla="*/ 0 h 35"/>
                <a:gd name="T8" fmla="*/ 46 w 97"/>
                <a:gd name="T9" fmla="*/ 0 h 35"/>
                <a:gd name="T10" fmla="*/ 0 w 97"/>
                <a:gd name="T11" fmla="*/ 35 h 35"/>
                <a:gd name="T12" fmla="*/ 97 w 97"/>
                <a:gd name="T13" fmla="*/ 35 h 35"/>
                <a:gd name="T14" fmla="*/ 97 w 97"/>
                <a:gd name="T15" fmla="*/ 0 h 35"/>
                <a:gd name="T16" fmla="*/ 50 w 97"/>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5">
                  <a:moveTo>
                    <a:pt x="50" y="0"/>
                  </a:moveTo>
                  <a:cubicBezTo>
                    <a:pt x="50" y="0"/>
                    <a:pt x="49" y="0"/>
                    <a:pt x="49" y="0"/>
                  </a:cubicBezTo>
                  <a:cubicBezTo>
                    <a:pt x="48" y="0"/>
                    <a:pt x="47" y="0"/>
                    <a:pt x="47" y="0"/>
                  </a:cubicBezTo>
                  <a:cubicBezTo>
                    <a:pt x="46" y="0"/>
                    <a:pt x="46" y="0"/>
                    <a:pt x="46" y="0"/>
                  </a:cubicBezTo>
                  <a:cubicBezTo>
                    <a:pt x="46" y="0"/>
                    <a:pt x="46" y="0"/>
                    <a:pt x="46" y="0"/>
                  </a:cubicBezTo>
                  <a:cubicBezTo>
                    <a:pt x="20" y="1"/>
                    <a:pt x="0" y="16"/>
                    <a:pt x="0" y="35"/>
                  </a:cubicBezTo>
                  <a:cubicBezTo>
                    <a:pt x="97" y="35"/>
                    <a:pt x="97" y="35"/>
                    <a:pt x="97" y="35"/>
                  </a:cubicBezTo>
                  <a:cubicBezTo>
                    <a:pt x="97" y="0"/>
                    <a:pt x="97" y="0"/>
                    <a:pt x="97" y="0"/>
                  </a:cubicBezTo>
                  <a:lnTo>
                    <a:pt x="50" y="0"/>
                  </a:lnTo>
                  <a:close/>
                </a:path>
              </a:pathLst>
            </a:custGeom>
            <a:solidFill>
              <a:srgbClr val="543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05"/>
            <p:cNvSpPr>
              <a:spLocks/>
            </p:cNvSpPr>
            <p:nvPr/>
          </p:nvSpPr>
          <p:spPr bwMode="auto">
            <a:xfrm>
              <a:off x="4908551" y="3676651"/>
              <a:ext cx="261938" cy="61913"/>
            </a:xfrm>
            <a:custGeom>
              <a:avLst/>
              <a:gdLst>
                <a:gd name="T0" fmla="*/ 5 w 88"/>
                <a:gd name="T1" fmla="*/ 21 h 21"/>
                <a:gd name="T2" fmla="*/ 82 w 88"/>
                <a:gd name="T3" fmla="*/ 21 h 21"/>
                <a:gd name="T4" fmla="*/ 88 w 88"/>
                <a:gd name="T5" fmla="*/ 16 h 21"/>
                <a:gd name="T6" fmla="*/ 88 w 88"/>
                <a:gd name="T7" fmla="*/ 5 h 21"/>
                <a:gd name="T8" fmla="*/ 82 w 88"/>
                <a:gd name="T9" fmla="*/ 0 h 21"/>
                <a:gd name="T10" fmla="*/ 5 w 88"/>
                <a:gd name="T11" fmla="*/ 0 h 21"/>
                <a:gd name="T12" fmla="*/ 0 w 88"/>
                <a:gd name="T13" fmla="*/ 5 h 21"/>
                <a:gd name="T14" fmla="*/ 0 w 88"/>
                <a:gd name="T15" fmla="*/ 16 h 21"/>
                <a:gd name="T16" fmla="*/ 5 w 88"/>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1">
                  <a:moveTo>
                    <a:pt x="5" y="21"/>
                  </a:moveTo>
                  <a:cubicBezTo>
                    <a:pt x="82" y="21"/>
                    <a:pt x="82" y="21"/>
                    <a:pt x="82" y="21"/>
                  </a:cubicBezTo>
                  <a:cubicBezTo>
                    <a:pt x="85" y="21"/>
                    <a:pt x="88" y="18"/>
                    <a:pt x="88" y="16"/>
                  </a:cubicBezTo>
                  <a:cubicBezTo>
                    <a:pt x="88" y="5"/>
                    <a:pt x="88" y="5"/>
                    <a:pt x="88" y="5"/>
                  </a:cubicBezTo>
                  <a:cubicBezTo>
                    <a:pt x="88" y="2"/>
                    <a:pt x="85" y="0"/>
                    <a:pt x="82" y="0"/>
                  </a:cubicBezTo>
                  <a:cubicBezTo>
                    <a:pt x="5" y="0"/>
                    <a:pt x="5" y="0"/>
                    <a:pt x="5" y="0"/>
                  </a:cubicBezTo>
                  <a:cubicBezTo>
                    <a:pt x="2" y="0"/>
                    <a:pt x="0" y="2"/>
                    <a:pt x="0" y="5"/>
                  </a:cubicBezTo>
                  <a:cubicBezTo>
                    <a:pt x="0" y="16"/>
                    <a:pt x="0" y="16"/>
                    <a:pt x="0" y="16"/>
                  </a:cubicBezTo>
                  <a:cubicBezTo>
                    <a:pt x="0" y="18"/>
                    <a:pt x="2" y="21"/>
                    <a:pt x="5" y="21"/>
                  </a:cubicBezTo>
                  <a:close/>
                </a:path>
              </a:pathLst>
            </a:custGeom>
            <a:solidFill>
              <a:srgbClr val="494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06"/>
            <p:cNvSpPr>
              <a:spLocks/>
            </p:cNvSpPr>
            <p:nvPr/>
          </p:nvSpPr>
          <p:spPr bwMode="auto">
            <a:xfrm>
              <a:off x="4479926" y="3676651"/>
              <a:ext cx="261938" cy="61913"/>
            </a:xfrm>
            <a:custGeom>
              <a:avLst/>
              <a:gdLst>
                <a:gd name="T0" fmla="*/ 5 w 88"/>
                <a:gd name="T1" fmla="*/ 21 h 21"/>
                <a:gd name="T2" fmla="*/ 82 w 88"/>
                <a:gd name="T3" fmla="*/ 21 h 21"/>
                <a:gd name="T4" fmla="*/ 88 w 88"/>
                <a:gd name="T5" fmla="*/ 16 h 21"/>
                <a:gd name="T6" fmla="*/ 88 w 88"/>
                <a:gd name="T7" fmla="*/ 5 h 21"/>
                <a:gd name="T8" fmla="*/ 82 w 88"/>
                <a:gd name="T9" fmla="*/ 0 h 21"/>
                <a:gd name="T10" fmla="*/ 5 w 88"/>
                <a:gd name="T11" fmla="*/ 0 h 21"/>
                <a:gd name="T12" fmla="*/ 0 w 88"/>
                <a:gd name="T13" fmla="*/ 5 h 21"/>
                <a:gd name="T14" fmla="*/ 0 w 88"/>
                <a:gd name="T15" fmla="*/ 16 h 21"/>
                <a:gd name="T16" fmla="*/ 5 w 88"/>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1">
                  <a:moveTo>
                    <a:pt x="5" y="21"/>
                  </a:moveTo>
                  <a:cubicBezTo>
                    <a:pt x="82" y="21"/>
                    <a:pt x="82" y="21"/>
                    <a:pt x="82" y="21"/>
                  </a:cubicBezTo>
                  <a:cubicBezTo>
                    <a:pt x="85" y="21"/>
                    <a:pt x="88" y="18"/>
                    <a:pt x="88" y="16"/>
                  </a:cubicBezTo>
                  <a:cubicBezTo>
                    <a:pt x="88" y="5"/>
                    <a:pt x="88" y="5"/>
                    <a:pt x="88" y="5"/>
                  </a:cubicBezTo>
                  <a:cubicBezTo>
                    <a:pt x="88" y="2"/>
                    <a:pt x="85" y="0"/>
                    <a:pt x="82" y="0"/>
                  </a:cubicBezTo>
                  <a:cubicBezTo>
                    <a:pt x="5" y="0"/>
                    <a:pt x="5" y="0"/>
                    <a:pt x="5" y="0"/>
                  </a:cubicBezTo>
                  <a:cubicBezTo>
                    <a:pt x="2" y="0"/>
                    <a:pt x="0" y="2"/>
                    <a:pt x="0" y="5"/>
                  </a:cubicBezTo>
                  <a:cubicBezTo>
                    <a:pt x="0" y="16"/>
                    <a:pt x="0" y="16"/>
                    <a:pt x="0" y="16"/>
                  </a:cubicBezTo>
                  <a:cubicBezTo>
                    <a:pt x="0" y="18"/>
                    <a:pt x="2" y="21"/>
                    <a:pt x="5" y="21"/>
                  </a:cubicBezTo>
                  <a:close/>
                </a:path>
              </a:pathLst>
            </a:custGeom>
            <a:solidFill>
              <a:srgbClr val="494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07"/>
            <p:cNvSpPr>
              <a:spLocks/>
            </p:cNvSpPr>
            <p:nvPr/>
          </p:nvSpPr>
          <p:spPr bwMode="auto">
            <a:xfrm>
              <a:off x="5187951" y="2857501"/>
              <a:ext cx="708025" cy="561975"/>
            </a:xfrm>
            <a:custGeom>
              <a:avLst/>
              <a:gdLst>
                <a:gd name="T0" fmla="*/ 31 w 238"/>
                <a:gd name="T1" fmla="*/ 45 h 189"/>
                <a:gd name="T2" fmla="*/ 132 w 238"/>
                <a:gd name="T3" fmla="*/ 128 h 189"/>
                <a:gd name="T4" fmla="*/ 196 w 238"/>
                <a:gd name="T5" fmla="*/ 0 h 189"/>
                <a:gd name="T6" fmla="*/ 238 w 238"/>
                <a:gd name="T7" fmla="*/ 21 h 189"/>
                <a:gd name="T8" fmla="*/ 161 w 238"/>
                <a:gd name="T9" fmla="*/ 176 h 189"/>
                <a:gd name="T10" fmla="*/ 145 w 238"/>
                <a:gd name="T11" fmla="*/ 188 h 189"/>
                <a:gd name="T12" fmla="*/ 140 w 238"/>
                <a:gd name="T13" fmla="*/ 189 h 189"/>
                <a:gd name="T14" fmla="*/ 125 w 238"/>
                <a:gd name="T15" fmla="*/ 183 h 189"/>
                <a:gd name="T16" fmla="*/ 0 w 238"/>
                <a:gd name="T17" fmla="*/ 81 h 189"/>
                <a:gd name="T18" fmla="*/ 31 w 238"/>
                <a:gd name="T19" fmla="*/ 4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89">
                  <a:moveTo>
                    <a:pt x="31" y="45"/>
                  </a:moveTo>
                  <a:cubicBezTo>
                    <a:pt x="132" y="128"/>
                    <a:pt x="132" y="128"/>
                    <a:pt x="132" y="128"/>
                  </a:cubicBezTo>
                  <a:cubicBezTo>
                    <a:pt x="196" y="0"/>
                    <a:pt x="196" y="0"/>
                    <a:pt x="196" y="0"/>
                  </a:cubicBezTo>
                  <a:cubicBezTo>
                    <a:pt x="238" y="21"/>
                    <a:pt x="238" y="21"/>
                    <a:pt x="238" y="21"/>
                  </a:cubicBezTo>
                  <a:cubicBezTo>
                    <a:pt x="161" y="176"/>
                    <a:pt x="161" y="176"/>
                    <a:pt x="161" y="176"/>
                  </a:cubicBezTo>
                  <a:cubicBezTo>
                    <a:pt x="158" y="182"/>
                    <a:pt x="152" y="187"/>
                    <a:pt x="145" y="188"/>
                  </a:cubicBezTo>
                  <a:cubicBezTo>
                    <a:pt x="143" y="189"/>
                    <a:pt x="141" y="189"/>
                    <a:pt x="140" y="189"/>
                  </a:cubicBezTo>
                  <a:cubicBezTo>
                    <a:pt x="134" y="189"/>
                    <a:pt x="129" y="187"/>
                    <a:pt x="125" y="183"/>
                  </a:cubicBezTo>
                  <a:cubicBezTo>
                    <a:pt x="0" y="81"/>
                    <a:pt x="0" y="81"/>
                    <a:pt x="0" y="81"/>
                  </a:cubicBezTo>
                  <a:lnTo>
                    <a:pt x="31" y="45"/>
                  </a:lnTo>
                  <a:close/>
                </a:path>
              </a:pathLst>
            </a:custGeom>
            <a:solidFill>
              <a:srgbClr val="2D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Oval 108"/>
            <p:cNvSpPr>
              <a:spLocks noChangeArrowheads="1"/>
            </p:cNvSpPr>
            <p:nvPr/>
          </p:nvSpPr>
          <p:spPr bwMode="auto">
            <a:xfrm>
              <a:off x="4735513" y="2709863"/>
              <a:ext cx="184150" cy="117475"/>
            </a:xfrm>
            <a:prstGeom prst="ellipse">
              <a:avLst/>
            </a:pr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09"/>
            <p:cNvSpPr>
              <a:spLocks/>
            </p:cNvSpPr>
            <p:nvPr/>
          </p:nvSpPr>
          <p:spPr bwMode="auto">
            <a:xfrm>
              <a:off x="4775201" y="2786063"/>
              <a:ext cx="112713" cy="41275"/>
            </a:xfrm>
            <a:custGeom>
              <a:avLst/>
              <a:gdLst>
                <a:gd name="T0" fmla="*/ 0 w 38"/>
                <a:gd name="T1" fmla="*/ 10 h 14"/>
                <a:gd name="T2" fmla="*/ 18 w 38"/>
                <a:gd name="T3" fmla="*/ 14 h 14"/>
                <a:gd name="T4" fmla="*/ 38 w 38"/>
                <a:gd name="T5" fmla="*/ 9 h 14"/>
                <a:gd name="T6" fmla="*/ 19 w 38"/>
                <a:gd name="T7" fmla="*/ 0 h 14"/>
                <a:gd name="T8" fmla="*/ 0 w 38"/>
                <a:gd name="T9" fmla="*/ 10 h 14"/>
              </a:gdLst>
              <a:ahLst/>
              <a:cxnLst>
                <a:cxn ang="0">
                  <a:pos x="T0" y="T1"/>
                </a:cxn>
                <a:cxn ang="0">
                  <a:pos x="T2" y="T3"/>
                </a:cxn>
                <a:cxn ang="0">
                  <a:pos x="T4" y="T5"/>
                </a:cxn>
                <a:cxn ang="0">
                  <a:pos x="T6" y="T7"/>
                </a:cxn>
                <a:cxn ang="0">
                  <a:pos x="T8" y="T9"/>
                </a:cxn>
              </a:cxnLst>
              <a:rect l="0" t="0" r="r" b="b"/>
              <a:pathLst>
                <a:path w="38" h="14">
                  <a:moveTo>
                    <a:pt x="0" y="10"/>
                  </a:moveTo>
                  <a:cubicBezTo>
                    <a:pt x="5" y="12"/>
                    <a:pt x="11" y="14"/>
                    <a:pt x="18" y="14"/>
                  </a:cubicBezTo>
                  <a:cubicBezTo>
                    <a:pt x="26" y="14"/>
                    <a:pt x="33" y="12"/>
                    <a:pt x="38" y="9"/>
                  </a:cubicBezTo>
                  <a:cubicBezTo>
                    <a:pt x="35" y="4"/>
                    <a:pt x="28" y="0"/>
                    <a:pt x="19" y="0"/>
                  </a:cubicBezTo>
                  <a:cubicBezTo>
                    <a:pt x="10" y="0"/>
                    <a:pt x="2" y="4"/>
                    <a:pt x="0" y="10"/>
                  </a:cubicBezTo>
                  <a:close/>
                </a:path>
              </a:pathLst>
            </a:custGeom>
            <a:solidFill>
              <a:srgbClr val="F2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10"/>
            <p:cNvSpPr>
              <a:spLocks/>
            </p:cNvSpPr>
            <p:nvPr/>
          </p:nvSpPr>
          <p:spPr bwMode="auto">
            <a:xfrm>
              <a:off x="5967413" y="2074863"/>
              <a:ext cx="349250" cy="134938"/>
            </a:xfrm>
            <a:custGeom>
              <a:avLst/>
              <a:gdLst>
                <a:gd name="T0" fmla="*/ 114 w 117"/>
                <a:gd name="T1" fmla="*/ 26 h 45"/>
                <a:gd name="T2" fmla="*/ 100 w 117"/>
                <a:gd name="T3" fmla="*/ 22 h 45"/>
                <a:gd name="T4" fmla="*/ 98 w 117"/>
                <a:gd name="T5" fmla="*/ 13 h 45"/>
                <a:gd name="T6" fmla="*/ 94 w 117"/>
                <a:gd name="T7" fmla="*/ 2 h 45"/>
                <a:gd name="T8" fmla="*/ 91 w 117"/>
                <a:gd name="T9" fmla="*/ 1 h 45"/>
                <a:gd name="T10" fmla="*/ 85 w 117"/>
                <a:gd name="T11" fmla="*/ 10 h 45"/>
                <a:gd name="T12" fmla="*/ 83 w 117"/>
                <a:gd name="T13" fmla="*/ 15 h 45"/>
                <a:gd name="T14" fmla="*/ 83 w 117"/>
                <a:gd name="T15" fmla="*/ 20 h 45"/>
                <a:gd name="T16" fmla="*/ 77 w 117"/>
                <a:gd name="T17" fmla="*/ 19 h 45"/>
                <a:gd name="T18" fmla="*/ 74 w 117"/>
                <a:gd name="T19" fmla="*/ 6 h 45"/>
                <a:gd name="T20" fmla="*/ 77 w 117"/>
                <a:gd name="T21" fmla="*/ 5 h 45"/>
                <a:gd name="T22" fmla="*/ 77 w 117"/>
                <a:gd name="T23" fmla="*/ 3 h 45"/>
                <a:gd name="T24" fmla="*/ 55 w 117"/>
                <a:gd name="T25" fmla="*/ 14 h 45"/>
                <a:gd name="T26" fmla="*/ 52 w 117"/>
                <a:gd name="T27" fmla="*/ 19 h 45"/>
                <a:gd name="T28" fmla="*/ 51 w 117"/>
                <a:gd name="T29" fmla="*/ 22 h 45"/>
                <a:gd name="T30" fmla="*/ 37 w 117"/>
                <a:gd name="T31" fmla="*/ 24 h 45"/>
                <a:gd name="T32" fmla="*/ 36 w 117"/>
                <a:gd name="T33" fmla="*/ 8 h 45"/>
                <a:gd name="T34" fmla="*/ 20 w 117"/>
                <a:gd name="T35" fmla="*/ 6 h 45"/>
                <a:gd name="T36" fmla="*/ 11 w 117"/>
                <a:gd name="T37" fmla="*/ 22 h 45"/>
                <a:gd name="T38" fmla="*/ 1 w 117"/>
                <a:gd name="T39" fmla="*/ 43 h 45"/>
                <a:gd name="T40" fmla="*/ 3 w 117"/>
                <a:gd name="T41" fmla="*/ 44 h 45"/>
                <a:gd name="T42" fmla="*/ 23 w 117"/>
                <a:gd name="T43" fmla="*/ 11 h 45"/>
                <a:gd name="T44" fmla="*/ 33 w 117"/>
                <a:gd name="T45" fmla="*/ 17 h 45"/>
                <a:gd name="T46" fmla="*/ 33 w 117"/>
                <a:gd name="T47" fmla="*/ 26 h 45"/>
                <a:gd name="T48" fmla="*/ 37 w 117"/>
                <a:gd name="T49" fmla="*/ 34 h 45"/>
                <a:gd name="T50" fmla="*/ 51 w 117"/>
                <a:gd name="T51" fmla="*/ 32 h 45"/>
                <a:gd name="T52" fmla="*/ 56 w 117"/>
                <a:gd name="T53" fmla="*/ 21 h 45"/>
                <a:gd name="T54" fmla="*/ 72 w 117"/>
                <a:gd name="T55" fmla="*/ 6 h 45"/>
                <a:gd name="T56" fmla="*/ 72 w 117"/>
                <a:gd name="T57" fmla="*/ 6 h 45"/>
                <a:gd name="T58" fmla="*/ 73 w 117"/>
                <a:gd name="T59" fmla="*/ 26 h 45"/>
                <a:gd name="T60" fmla="*/ 81 w 117"/>
                <a:gd name="T61" fmla="*/ 32 h 45"/>
                <a:gd name="T62" fmla="*/ 87 w 117"/>
                <a:gd name="T63" fmla="*/ 27 h 45"/>
                <a:gd name="T64" fmla="*/ 92 w 117"/>
                <a:gd name="T65" fmla="*/ 6 h 45"/>
                <a:gd name="T66" fmla="*/ 104 w 117"/>
                <a:gd name="T67" fmla="*/ 34 h 45"/>
                <a:gd name="T68" fmla="*/ 116 w 117"/>
                <a:gd name="T69" fmla="*/ 26 h 45"/>
                <a:gd name="T70" fmla="*/ 114 w 117"/>
                <a:gd name="T71"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45">
                  <a:moveTo>
                    <a:pt x="114" y="26"/>
                  </a:moveTo>
                  <a:cubicBezTo>
                    <a:pt x="106" y="30"/>
                    <a:pt x="101" y="29"/>
                    <a:pt x="100" y="22"/>
                  </a:cubicBezTo>
                  <a:cubicBezTo>
                    <a:pt x="99" y="19"/>
                    <a:pt x="98" y="16"/>
                    <a:pt x="98" y="13"/>
                  </a:cubicBezTo>
                  <a:cubicBezTo>
                    <a:pt x="97" y="9"/>
                    <a:pt x="96" y="5"/>
                    <a:pt x="94" y="2"/>
                  </a:cubicBezTo>
                  <a:cubicBezTo>
                    <a:pt x="93" y="0"/>
                    <a:pt x="92" y="0"/>
                    <a:pt x="91" y="1"/>
                  </a:cubicBezTo>
                  <a:cubicBezTo>
                    <a:pt x="88" y="4"/>
                    <a:pt x="86" y="6"/>
                    <a:pt x="85" y="10"/>
                  </a:cubicBezTo>
                  <a:cubicBezTo>
                    <a:pt x="84" y="11"/>
                    <a:pt x="84" y="13"/>
                    <a:pt x="83" y="15"/>
                  </a:cubicBezTo>
                  <a:cubicBezTo>
                    <a:pt x="83" y="16"/>
                    <a:pt x="83" y="18"/>
                    <a:pt x="83" y="20"/>
                  </a:cubicBezTo>
                  <a:cubicBezTo>
                    <a:pt x="84" y="24"/>
                    <a:pt x="82" y="24"/>
                    <a:pt x="77" y="19"/>
                  </a:cubicBezTo>
                  <a:cubicBezTo>
                    <a:pt x="78" y="14"/>
                    <a:pt x="79" y="7"/>
                    <a:pt x="74" y="6"/>
                  </a:cubicBezTo>
                  <a:cubicBezTo>
                    <a:pt x="75" y="5"/>
                    <a:pt x="76" y="5"/>
                    <a:pt x="77" y="5"/>
                  </a:cubicBezTo>
                  <a:cubicBezTo>
                    <a:pt x="78" y="5"/>
                    <a:pt x="78" y="3"/>
                    <a:pt x="77" y="3"/>
                  </a:cubicBezTo>
                  <a:cubicBezTo>
                    <a:pt x="68" y="1"/>
                    <a:pt x="60" y="6"/>
                    <a:pt x="55" y="14"/>
                  </a:cubicBezTo>
                  <a:cubicBezTo>
                    <a:pt x="53" y="15"/>
                    <a:pt x="53" y="18"/>
                    <a:pt x="52" y="19"/>
                  </a:cubicBezTo>
                  <a:cubicBezTo>
                    <a:pt x="52" y="20"/>
                    <a:pt x="51" y="21"/>
                    <a:pt x="51" y="22"/>
                  </a:cubicBezTo>
                  <a:cubicBezTo>
                    <a:pt x="50" y="30"/>
                    <a:pt x="45" y="30"/>
                    <a:pt x="37" y="24"/>
                  </a:cubicBezTo>
                  <a:cubicBezTo>
                    <a:pt x="37" y="19"/>
                    <a:pt x="39" y="12"/>
                    <a:pt x="36" y="8"/>
                  </a:cubicBezTo>
                  <a:cubicBezTo>
                    <a:pt x="32" y="2"/>
                    <a:pt x="26" y="0"/>
                    <a:pt x="20" y="6"/>
                  </a:cubicBezTo>
                  <a:cubicBezTo>
                    <a:pt x="17" y="11"/>
                    <a:pt x="14" y="17"/>
                    <a:pt x="11" y="22"/>
                  </a:cubicBezTo>
                  <a:cubicBezTo>
                    <a:pt x="8" y="29"/>
                    <a:pt x="3" y="35"/>
                    <a:pt x="1" y="43"/>
                  </a:cubicBezTo>
                  <a:cubicBezTo>
                    <a:pt x="0" y="44"/>
                    <a:pt x="2" y="45"/>
                    <a:pt x="3" y="44"/>
                  </a:cubicBezTo>
                  <a:cubicBezTo>
                    <a:pt x="11" y="34"/>
                    <a:pt x="16" y="22"/>
                    <a:pt x="23" y="11"/>
                  </a:cubicBezTo>
                  <a:cubicBezTo>
                    <a:pt x="31" y="10"/>
                    <a:pt x="34" y="12"/>
                    <a:pt x="33" y="17"/>
                  </a:cubicBezTo>
                  <a:cubicBezTo>
                    <a:pt x="33" y="20"/>
                    <a:pt x="33" y="23"/>
                    <a:pt x="33" y="26"/>
                  </a:cubicBezTo>
                  <a:cubicBezTo>
                    <a:pt x="33" y="30"/>
                    <a:pt x="35" y="32"/>
                    <a:pt x="37" y="34"/>
                  </a:cubicBezTo>
                  <a:cubicBezTo>
                    <a:pt x="41" y="38"/>
                    <a:pt x="48" y="35"/>
                    <a:pt x="51" y="32"/>
                  </a:cubicBezTo>
                  <a:cubicBezTo>
                    <a:pt x="53" y="28"/>
                    <a:pt x="55" y="25"/>
                    <a:pt x="56" y="21"/>
                  </a:cubicBezTo>
                  <a:cubicBezTo>
                    <a:pt x="59" y="13"/>
                    <a:pt x="65" y="9"/>
                    <a:pt x="72" y="6"/>
                  </a:cubicBezTo>
                  <a:cubicBezTo>
                    <a:pt x="72" y="6"/>
                    <a:pt x="72" y="6"/>
                    <a:pt x="72" y="6"/>
                  </a:cubicBezTo>
                  <a:cubicBezTo>
                    <a:pt x="77" y="12"/>
                    <a:pt x="72" y="19"/>
                    <a:pt x="73" y="26"/>
                  </a:cubicBezTo>
                  <a:cubicBezTo>
                    <a:pt x="74" y="29"/>
                    <a:pt x="77" y="32"/>
                    <a:pt x="81" y="32"/>
                  </a:cubicBezTo>
                  <a:cubicBezTo>
                    <a:pt x="83" y="32"/>
                    <a:pt x="86" y="30"/>
                    <a:pt x="87" y="27"/>
                  </a:cubicBezTo>
                  <a:cubicBezTo>
                    <a:pt x="89" y="19"/>
                    <a:pt x="87" y="13"/>
                    <a:pt x="92" y="6"/>
                  </a:cubicBezTo>
                  <a:cubicBezTo>
                    <a:pt x="96" y="16"/>
                    <a:pt x="94" y="28"/>
                    <a:pt x="104" y="34"/>
                  </a:cubicBezTo>
                  <a:cubicBezTo>
                    <a:pt x="110" y="37"/>
                    <a:pt x="117" y="32"/>
                    <a:pt x="116" y="26"/>
                  </a:cubicBezTo>
                  <a:cubicBezTo>
                    <a:pt x="116" y="25"/>
                    <a:pt x="115" y="25"/>
                    <a:pt x="114" y="26"/>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11"/>
            <p:cNvSpPr>
              <a:spLocks/>
            </p:cNvSpPr>
            <p:nvPr/>
          </p:nvSpPr>
          <p:spPr bwMode="auto">
            <a:xfrm>
              <a:off x="6415088" y="2060576"/>
              <a:ext cx="395288" cy="112713"/>
            </a:xfrm>
            <a:custGeom>
              <a:avLst/>
              <a:gdLst>
                <a:gd name="T0" fmla="*/ 103 w 133"/>
                <a:gd name="T1" fmla="*/ 12 h 38"/>
                <a:gd name="T2" fmla="*/ 75 w 133"/>
                <a:gd name="T3" fmla="*/ 19 h 38"/>
                <a:gd name="T4" fmla="*/ 63 w 133"/>
                <a:gd name="T5" fmla="*/ 9 h 38"/>
                <a:gd name="T6" fmla="*/ 48 w 133"/>
                <a:gd name="T7" fmla="*/ 19 h 38"/>
                <a:gd name="T8" fmla="*/ 43 w 133"/>
                <a:gd name="T9" fmla="*/ 25 h 38"/>
                <a:gd name="T10" fmla="*/ 29 w 133"/>
                <a:gd name="T11" fmla="*/ 19 h 38"/>
                <a:gd name="T12" fmla="*/ 25 w 133"/>
                <a:gd name="T13" fmla="*/ 12 h 38"/>
                <a:gd name="T14" fmla="*/ 12 w 133"/>
                <a:gd name="T15" fmla="*/ 12 h 38"/>
                <a:gd name="T16" fmla="*/ 6 w 133"/>
                <a:gd name="T17" fmla="*/ 21 h 38"/>
                <a:gd name="T18" fmla="*/ 2 w 133"/>
                <a:gd name="T19" fmla="*/ 13 h 38"/>
                <a:gd name="T20" fmla="*/ 1 w 133"/>
                <a:gd name="T21" fmla="*/ 14 h 38"/>
                <a:gd name="T22" fmla="*/ 6 w 133"/>
                <a:gd name="T23" fmla="*/ 32 h 38"/>
                <a:gd name="T24" fmla="*/ 10 w 133"/>
                <a:gd name="T25" fmla="*/ 32 h 38"/>
                <a:gd name="T26" fmla="*/ 11 w 133"/>
                <a:gd name="T27" fmla="*/ 21 h 38"/>
                <a:gd name="T28" fmla="*/ 25 w 133"/>
                <a:gd name="T29" fmla="*/ 22 h 38"/>
                <a:gd name="T30" fmla="*/ 27 w 133"/>
                <a:gd name="T31" fmla="*/ 27 h 38"/>
                <a:gd name="T32" fmla="*/ 35 w 133"/>
                <a:gd name="T33" fmla="*/ 34 h 38"/>
                <a:gd name="T34" fmla="*/ 70 w 133"/>
                <a:gd name="T35" fmla="*/ 20 h 38"/>
                <a:gd name="T36" fmla="*/ 88 w 133"/>
                <a:gd name="T37" fmla="*/ 29 h 38"/>
                <a:gd name="T38" fmla="*/ 107 w 133"/>
                <a:gd name="T39" fmla="*/ 15 h 38"/>
                <a:gd name="T40" fmla="*/ 131 w 133"/>
                <a:gd name="T41" fmla="*/ 24 h 38"/>
                <a:gd name="T42" fmla="*/ 133 w 133"/>
                <a:gd name="T43" fmla="*/ 23 h 38"/>
                <a:gd name="T44" fmla="*/ 103 w 133"/>
                <a:gd name="T4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38">
                  <a:moveTo>
                    <a:pt x="103" y="12"/>
                  </a:moveTo>
                  <a:cubicBezTo>
                    <a:pt x="94" y="17"/>
                    <a:pt x="85" y="33"/>
                    <a:pt x="75" y="19"/>
                  </a:cubicBezTo>
                  <a:cubicBezTo>
                    <a:pt x="72" y="15"/>
                    <a:pt x="69" y="9"/>
                    <a:pt x="63" y="9"/>
                  </a:cubicBezTo>
                  <a:cubicBezTo>
                    <a:pt x="56" y="9"/>
                    <a:pt x="52" y="13"/>
                    <a:pt x="48" y="19"/>
                  </a:cubicBezTo>
                  <a:cubicBezTo>
                    <a:pt x="47" y="21"/>
                    <a:pt x="45" y="23"/>
                    <a:pt x="43" y="25"/>
                  </a:cubicBezTo>
                  <a:cubicBezTo>
                    <a:pt x="34" y="37"/>
                    <a:pt x="30" y="23"/>
                    <a:pt x="29" y="19"/>
                  </a:cubicBezTo>
                  <a:cubicBezTo>
                    <a:pt x="28" y="16"/>
                    <a:pt x="27" y="14"/>
                    <a:pt x="25" y="12"/>
                  </a:cubicBezTo>
                  <a:cubicBezTo>
                    <a:pt x="22" y="8"/>
                    <a:pt x="16" y="9"/>
                    <a:pt x="12" y="12"/>
                  </a:cubicBezTo>
                  <a:cubicBezTo>
                    <a:pt x="8" y="14"/>
                    <a:pt x="7" y="18"/>
                    <a:pt x="6" y="21"/>
                  </a:cubicBezTo>
                  <a:cubicBezTo>
                    <a:pt x="5" y="19"/>
                    <a:pt x="4" y="16"/>
                    <a:pt x="2" y="13"/>
                  </a:cubicBezTo>
                  <a:cubicBezTo>
                    <a:pt x="2" y="12"/>
                    <a:pt x="0" y="12"/>
                    <a:pt x="1" y="14"/>
                  </a:cubicBezTo>
                  <a:cubicBezTo>
                    <a:pt x="2" y="20"/>
                    <a:pt x="4" y="26"/>
                    <a:pt x="6" y="32"/>
                  </a:cubicBezTo>
                  <a:cubicBezTo>
                    <a:pt x="7" y="34"/>
                    <a:pt x="10" y="34"/>
                    <a:pt x="10" y="32"/>
                  </a:cubicBezTo>
                  <a:cubicBezTo>
                    <a:pt x="10" y="28"/>
                    <a:pt x="10" y="25"/>
                    <a:pt x="11" y="21"/>
                  </a:cubicBezTo>
                  <a:cubicBezTo>
                    <a:pt x="19" y="16"/>
                    <a:pt x="24" y="16"/>
                    <a:pt x="25" y="22"/>
                  </a:cubicBezTo>
                  <a:cubicBezTo>
                    <a:pt x="26" y="24"/>
                    <a:pt x="26" y="25"/>
                    <a:pt x="27" y="27"/>
                  </a:cubicBezTo>
                  <a:cubicBezTo>
                    <a:pt x="28" y="31"/>
                    <a:pt x="31" y="33"/>
                    <a:pt x="35" y="34"/>
                  </a:cubicBezTo>
                  <a:cubicBezTo>
                    <a:pt x="49" y="38"/>
                    <a:pt x="56" y="0"/>
                    <a:pt x="70" y="20"/>
                  </a:cubicBezTo>
                  <a:cubicBezTo>
                    <a:pt x="74" y="25"/>
                    <a:pt x="80" y="34"/>
                    <a:pt x="88" y="29"/>
                  </a:cubicBezTo>
                  <a:cubicBezTo>
                    <a:pt x="95" y="26"/>
                    <a:pt x="99" y="18"/>
                    <a:pt x="107" y="15"/>
                  </a:cubicBezTo>
                  <a:cubicBezTo>
                    <a:pt x="116" y="12"/>
                    <a:pt x="125" y="17"/>
                    <a:pt x="131" y="24"/>
                  </a:cubicBezTo>
                  <a:cubicBezTo>
                    <a:pt x="132" y="25"/>
                    <a:pt x="133" y="24"/>
                    <a:pt x="133" y="23"/>
                  </a:cubicBezTo>
                  <a:cubicBezTo>
                    <a:pt x="129" y="12"/>
                    <a:pt x="113" y="7"/>
                    <a:pt x="103" y="12"/>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12"/>
            <p:cNvSpPr>
              <a:spLocks/>
            </p:cNvSpPr>
            <p:nvPr/>
          </p:nvSpPr>
          <p:spPr bwMode="auto">
            <a:xfrm>
              <a:off x="7202488" y="2098676"/>
              <a:ext cx="254000" cy="57150"/>
            </a:xfrm>
            <a:custGeom>
              <a:avLst/>
              <a:gdLst>
                <a:gd name="T0" fmla="*/ 83 w 85"/>
                <a:gd name="T1" fmla="*/ 2 h 19"/>
                <a:gd name="T2" fmla="*/ 43 w 85"/>
                <a:gd name="T3" fmla="*/ 3 h 19"/>
                <a:gd name="T4" fmla="*/ 28 w 85"/>
                <a:gd name="T5" fmla="*/ 3 h 19"/>
                <a:gd name="T6" fmla="*/ 21 w 85"/>
                <a:gd name="T7" fmla="*/ 5 h 19"/>
                <a:gd name="T8" fmla="*/ 5 w 85"/>
                <a:gd name="T9" fmla="*/ 3 h 19"/>
                <a:gd name="T10" fmla="*/ 3 w 85"/>
                <a:gd name="T11" fmla="*/ 2 h 19"/>
                <a:gd name="T12" fmla="*/ 4 w 85"/>
                <a:gd name="T13" fmla="*/ 12 h 19"/>
                <a:gd name="T14" fmla="*/ 20 w 85"/>
                <a:gd name="T15" fmla="*/ 10 h 19"/>
                <a:gd name="T16" fmla="*/ 84 w 85"/>
                <a:gd name="T17" fmla="*/ 3 h 19"/>
                <a:gd name="T18" fmla="*/ 83 w 85"/>
                <a:gd name="T1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
                  <a:moveTo>
                    <a:pt x="83" y="2"/>
                  </a:moveTo>
                  <a:cubicBezTo>
                    <a:pt x="70" y="8"/>
                    <a:pt x="57" y="5"/>
                    <a:pt x="43" y="3"/>
                  </a:cubicBezTo>
                  <a:cubicBezTo>
                    <a:pt x="38" y="3"/>
                    <a:pt x="33" y="2"/>
                    <a:pt x="28" y="3"/>
                  </a:cubicBezTo>
                  <a:cubicBezTo>
                    <a:pt x="26" y="4"/>
                    <a:pt x="23" y="4"/>
                    <a:pt x="21" y="5"/>
                  </a:cubicBezTo>
                  <a:cubicBezTo>
                    <a:pt x="19" y="6"/>
                    <a:pt x="2" y="15"/>
                    <a:pt x="5" y="3"/>
                  </a:cubicBezTo>
                  <a:cubicBezTo>
                    <a:pt x="5" y="2"/>
                    <a:pt x="4" y="2"/>
                    <a:pt x="3" y="2"/>
                  </a:cubicBezTo>
                  <a:cubicBezTo>
                    <a:pt x="0" y="5"/>
                    <a:pt x="1" y="9"/>
                    <a:pt x="4" y="12"/>
                  </a:cubicBezTo>
                  <a:cubicBezTo>
                    <a:pt x="8" y="17"/>
                    <a:pt x="16" y="12"/>
                    <a:pt x="20" y="10"/>
                  </a:cubicBezTo>
                  <a:cubicBezTo>
                    <a:pt x="41" y="0"/>
                    <a:pt x="66" y="19"/>
                    <a:pt x="84" y="3"/>
                  </a:cubicBezTo>
                  <a:cubicBezTo>
                    <a:pt x="85" y="2"/>
                    <a:pt x="84" y="1"/>
                    <a:pt x="83" y="2"/>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113"/>
            <p:cNvSpPr>
              <a:spLocks/>
            </p:cNvSpPr>
            <p:nvPr/>
          </p:nvSpPr>
          <p:spPr bwMode="auto">
            <a:xfrm>
              <a:off x="6762751" y="2506663"/>
              <a:ext cx="201613" cy="44450"/>
            </a:xfrm>
            <a:custGeom>
              <a:avLst/>
              <a:gdLst>
                <a:gd name="T0" fmla="*/ 67 w 68"/>
                <a:gd name="T1" fmla="*/ 0 h 15"/>
                <a:gd name="T2" fmla="*/ 35 w 68"/>
                <a:gd name="T3" fmla="*/ 6 h 15"/>
                <a:gd name="T4" fmla="*/ 2 w 68"/>
                <a:gd name="T5" fmla="*/ 7 h 15"/>
                <a:gd name="T6" fmla="*/ 1 w 68"/>
                <a:gd name="T7" fmla="*/ 9 h 15"/>
                <a:gd name="T8" fmla="*/ 35 w 68"/>
                <a:gd name="T9" fmla="*/ 10 h 15"/>
                <a:gd name="T10" fmla="*/ 67 w 68"/>
                <a:gd name="T11" fmla="*/ 2 h 15"/>
                <a:gd name="T12" fmla="*/ 67 w 6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68" h="15">
                  <a:moveTo>
                    <a:pt x="67" y="0"/>
                  </a:moveTo>
                  <a:cubicBezTo>
                    <a:pt x="56" y="4"/>
                    <a:pt x="46" y="5"/>
                    <a:pt x="35" y="6"/>
                  </a:cubicBezTo>
                  <a:cubicBezTo>
                    <a:pt x="24" y="7"/>
                    <a:pt x="13" y="9"/>
                    <a:pt x="2" y="7"/>
                  </a:cubicBezTo>
                  <a:cubicBezTo>
                    <a:pt x="1" y="7"/>
                    <a:pt x="0" y="8"/>
                    <a:pt x="1" y="9"/>
                  </a:cubicBezTo>
                  <a:cubicBezTo>
                    <a:pt x="11" y="15"/>
                    <a:pt x="24" y="11"/>
                    <a:pt x="35" y="10"/>
                  </a:cubicBezTo>
                  <a:cubicBezTo>
                    <a:pt x="46" y="9"/>
                    <a:pt x="59" y="9"/>
                    <a:pt x="67" y="2"/>
                  </a:cubicBezTo>
                  <a:cubicBezTo>
                    <a:pt x="68" y="1"/>
                    <a:pt x="67" y="0"/>
                    <a:pt x="67" y="0"/>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Freeform 114"/>
            <p:cNvSpPr>
              <a:spLocks/>
            </p:cNvSpPr>
            <p:nvPr/>
          </p:nvSpPr>
          <p:spPr bwMode="auto">
            <a:xfrm>
              <a:off x="6461126" y="2274888"/>
              <a:ext cx="146050" cy="198438"/>
            </a:xfrm>
            <a:custGeom>
              <a:avLst/>
              <a:gdLst>
                <a:gd name="T0" fmla="*/ 41 w 49"/>
                <a:gd name="T1" fmla="*/ 36 h 67"/>
                <a:gd name="T2" fmla="*/ 39 w 49"/>
                <a:gd name="T3" fmla="*/ 36 h 67"/>
                <a:gd name="T4" fmla="*/ 41 w 49"/>
                <a:gd name="T5" fmla="*/ 51 h 67"/>
                <a:gd name="T6" fmla="*/ 26 w 49"/>
                <a:gd name="T7" fmla="*/ 32 h 67"/>
                <a:gd name="T8" fmla="*/ 1 w 49"/>
                <a:gd name="T9" fmla="*/ 1 h 67"/>
                <a:gd name="T10" fmla="*/ 0 w 49"/>
                <a:gd name="T11" fmla="*/ 1 h 67"/>
                <a:gd name="T12" fmla="*/ 21 w 49"/>
                <a:gd name="T13" fmla="*/ 31 h 67"/>
                <a:gd name="T14" fmla="*/ 43 w 49"/>
                <a:gd name="T15" fmla="*/ 60 h 67"/>
                <a:gd name="T16" fmla="*/ 44 w 49"/>
                <a:gd name="T17" fmla="*/ 60 h 67"/>
                <a:gd name="T18" fmla="*/ 44 w 49"/>
                <a:gd name="T19" fmla="*/ 61 h 67"/>
                <a:gd name="T20" fmla="*/ 29 w 49"/>
                <a:gd name="T21" fmla="*/ 52 h 67"/>
                <a:gd name="T22" fmla="*/ 28 w 49"/>
                <a:gd name="T23" fmla="*/ 54 h 67"/>
                <a:gd name="T24" fmla="*/ 46 w 49"/>
                <a:gd name="T25" fmla="*/ 66 h 67"/>
                <a:gd name="T26" fmla="*/ 49 w 49"/>
                <a:gd name="T27" fmla="*/ 64 h 67"/>
                <a:gd name="T28" fmla="*/ 41 w 49"/>
                <a:gd name="T29"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7">
                  <a:moveTo>
                    <a:pt x="41" y="36"/>
                  </a:moveTo>
                  <a:cubicBezTo>
                    <a:pt x="41" y="35"/>
                    <a:pt x="39" y="35"/>
                    <a:pt x="39" y="36"/>
                  </a:cubicBezTo>
                  <a:cubicBezTo>
                    <a:pt x="39" y="41"/>
                    <a:pt x="40" y="46"/>
                    <a:pt x="41" y="51"/>
                  </a:cubicBezTo>
                  <a:cubicBezTo>
                    <a:pt x="37" y="44"/>
                    <a:pt x="31" y="38"/>
                    <a:pt x="26" y="32"/>
                  </a:cubicBezTo>
                  <a:cubicBezTo>
                    <a:pt x="18" y="21"/>
                    <a:pt x="10" y="11"/>
                    <a:pt x="1" y="1"/>
                  </a:cubicBezTo>
                  <a:cubicBezTo>
                    <a:pt x="1" y="0"/>
                    <a:pt x="0" y="1"/>
                    <a:pt x="0" y="1"/>
                  </a:cubicBezTo>
                  <a:cubicBezTo>
                    <a:pt x="7" y="11"/>
                    <a:pt x="14" y="21"/>
                    <a:pt x="21" y="31"/>
                  </a:cubicBezTo>
                  <a:cubicBezTo>
                    <a:pt x="28" y="40"/>
                    <a:pt x="34" y="52"/>
                    <a:pt x="43" y="60"/>
                  </a:cubicBezTo>
                  <a:cubicBezTo>
                    <a:pt x="44" y="60"/>
                    <a:pt x="44" y="60"/>
                    <a:pt x="44" y="60"/>
                  </a:cubicBezTo>
                  <a:cubicBezTo>
                    <a:pt x="44" y="60"/>
                    <a:pt x="44" y="61"/>
                    <a:pt x="44" y="61"/>
                  </a:cubicBezTo>
                  <a:cubicBezTo>
                    <a:pt x="39" y="58"/>
                    <a:pt x="34" y="55"/>
                    <a:pt x="29" y="52"/>
                  </a:cubicBezTo>
                  <a:cubicBezTo>
                    <a:pt x="28" y="52"/>
                    <a:pt x="28" y="53"/>
                    <a:pt x="28" y="54"/>
                  </a:cubicBezTo>
                  <a:cubicBezTo>
                    <a:pt x="34" y="59"/>
                    <a:pt x="40" y="62"/>
                    <a:pt x="46" y="66"/>
                  </a:cubicBezTo>
                  <a:cubicBezTo>
                    <a:pt x="47" y="67"/>
                    <a:pt x="49" y="66"/>
                    <a:pt x="49" y="64"/>
                  </a:cubicBezTo>
                  <a:cubicBezTo>
                    <a:pt x="47" y="55"/>
                    <a:pt x="45" y="44"/>
                    <a:pt x="41" y="36"/>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Freeform 115"/>
            <p:cNvSpPr>
              <a:spLocks/>
            </p:cNvSpPr>
            <p:nvPr/>
          </p:nvSpPr>
          <p:spPr bwMode="auto">
            <a:xfrm>
              <a:off x="6899276" y="2152651"/>
              <a:ext cx="228600" cy="133350"/>
            </a:xfrm>
            <a:custGeom>
              <a:avLst/>
              <a:gdLst>
                <a:gd name="T0" fmla="*/ 77 w 77"/>
                <a:gd name="T1" fmla="*/ 27 h 45"/>
                <a:gd name="T2" fmla="*/ 70 w 77"/>
                <a:gd name="T3" fmla="*/ 6 h 45"/>
                <a:gd name="T4" fmla="*/ 69 w 77"/>
                <a:gd name="T5" fmla="*/ 7 h 45"/>
                <a:gd name="T6" fmla="*/ 74 w 77"/>
                <a:gd name="T7" fmla="*/ 28 h 45"/>
                <a:gd name="T8" fmla="*/ 42 w 77"/>
                <a:gd name="T9" fmla="*/ 15 h 45"/>
                <a:gd name="T10" fmla="*/ 1 w 77"/>
                <a:gd name="T11" fmla="*/ 0 h 45"/>
                <a:gd name="T12" fmla="*/ 0 w 77"/>
                <a:gd name="T13" fmla="*/ 2 h 45"/>
                <a:gd name="T14" fmla="*/ 33 w 77"/>
                <a:gd name="T15" fmla="*/ 16 h 45"/>
                <a:gd name="T16" fmla="*/ 69 w 77"/>
                <a:gd name="T17" fmla="*/ 30 h 45"/>
                <a:gd name="T18" fmla="*/ 58 w 77"/>
                <a:gd name="T19" fmla="*/ 34 h 45"/>
                <a:gd name="T20" fmla="*/ 43 w 77"/>
                <a:gd name="T21" fmla="*/ 42 h 45"/>
                <a:gd name="T22" fmla="*/ 44 w 77"/>
                <a:gd name="T23" fmla="*/ 45 h 45"/>
                <a:gd name="T24" fmla="*/ 58 w 77"/>
                <a:gd name="T25" fmla="*/ 39 h 45"/>
                <a:gd name="T26" fmla="*/ 74 w 77"/>
                <a:gd name="T27" fmla="*/ 31 h 45"/>
                <a:gd name="T28" fmla="*/ 76 w 77"/>
                <a:gd name="T29" fmla="*/ 31 h 45"/>
                <a:gd name="T30" fmla="*/ 76 w 77"/>
                <a:gd name="T31" fmla="*/ 30 h 45"/>
                <a:gd name="T32" fmla="*/ 76 w 77"/>
                <a:gd name="T33" fmla="*/ 29 h 45"/>
                <a:gd name="T34" fmla="*/ 77 w 77"/>
                <a:gd name="T35"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45">
                  <a:moveTo>
                    <a:pt x="77" y="27"/>
                  </a:moveTo>
                  <a:cubicBezTo>
                    <a:pt x="77" y="20"/>
                    <a:pt x="73" y="13"/>
                    <a:pt x="70" y="6"/>
                  </a:cubicBezTo>
                  <a:cubicBezTo>
                    <a:pt x="70" y="5"/>
                    <a:pt x="68" y="6"/>
                    <a:pt x="69" y="7"/>
                  </a:cubicBezTo>
                  <a:cubicBezTo>
                    <a:pt x="70" y="13"/>
                    <a:pt x="71" y="22"/>
                    <a:pt x="74" y="28"/>
                  </a:cubicBezTo>
                  <a:cubicBezTo>
                    <a:pt x="64" y="22"/>
                    <a:pt x="53" y="19"/>
                    <a:pt x="42" y="15"/>
                  </a:cubicBezTo>
                  <a:cubicBezTo>
                    <a:pt x="28" y="10"/>
                    <a:pt x="15" y="4"/>
                    <a:pt x="1" y="0"/>
                  </a:cubicBezTo>
                  <a:cubicBezTo>
                    <a:pt x="0" y="0"/>
                    <a:pt x="0" y="1"/>
                    <a:pt x="0" y="2"/>
                  </a:cubicBezTo>
                  <a:cubicBezTo>
                    <a:pt x="11" y="7"/>
                    <a:pt x="22" y="11"/>
                    <a:pt x="33" y="16"/>
                  </a:cubicBezTo>
                  <a:cubicBezTo>
                    <a:pt x="45" y="21"/>
                    <a:pt x="57" y="26"/>
                    <a:pt x="69" y="30"/>
                  </a:cubicBezTo>
                  <a:cubicBezTo>
                    <a:pt x="65" y="31"/>
                    <a:pt x="62" y="33"/>
                    <a:pt x="58" y="34"/>
                  </a:cubicBezTo>
                  <a:cubicBezTo>
                    <a:pt x="53" y="37"/>
                    <a:pt x="47" y="38"/>
                    <a:pt x="43" y="42"/>
                  </a:cubicBezTo>
                  <a:cubicBezTo>
                    <a:pt x="42" y="43"/>
                    <a:pt x="42" y="45"/>
                    <a:pt x="44" y="45"/>
                  </a:cubicBezTo>
                  <a:cubicBezTo>
                    <a:pt x="49" y="44"/>
                    <a:pt x="54" y="41"/>
                    <a:pt x="58" y="39"/>
                  </a:cubicBezTo>
                  <a:cubicBezTo>
                    <a:pt x="64" y="37"/>
                    <a:pt x="70" y="35"/>
                    <a:pt x="74" y="31"/>
                  </a:cubicBezTo>
                  <a:cubicBezTo>
                    <a:pt x="75" y="31"/>
                    <a:pt x="75" y="31"/>
                    <a:pt x="76" y="31"/>
                  </a:cubicBezTo>
                  <a:cubicBezTo>
                    <a:pt x="76" y="30"/>
                    <a:pt x="76" y="30"/>
                    <a:pt x="76" y="30"/>
                  </a:cubicBezTo>
                  <a:cubicBezTo>
                    <a:pt x="77" y="30"/>
                    <a:pt x="76" y="29"/>
                    <a:pt x="76" y="29"/>
                  </a:cubicBezTo>
                  <a:cubicBezTo>
                    <a:pt x="77" y="29"/>
                    <a:pt x="77" y="28"/>
                    <a:pt x="77" y="27"/>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Freeform 116"/>
            <p:cNvSpPr>
              <a:spLocks/>
            </p:cNvSpPr>
            <p:nvPr/>
          </p:nvSpPr>
          <p:spPr bwMode="auto">
            <a:xfrm>
              <a:off x="6051551" y="2640013"/>
              <a:ext cx="344488" cy="142875"/>
            </a:xfrm>
            <a:custGeom>
              <a:avLst/>
              <a:gdLst>
                <a:gd name="T0" fmla="*/ 59 w 116"/>
                <a:gd name="T1" fmla="*/ 1 h 48"/>
                <a:gd name="T2" fmla="*/ 23 w 116"/>
                <a:gd name="T3" fmla="*/ 15 h 48"/>
                <a:gd name="T4" fmla="*/ 0 w 116"/>
                <a:gd name="T5" fmla="*/ 46 h 48"/>
                <a:gd name="T6" fmla="*/ 1 w 116"/>
                <a:gd name="T7" fmla="*/ 47 h 48"/>
                <a:gd name="T8" fmla="*/ 21 w 116"/>
                <a:gd name="T9" fmla="*/ 22 h 48"/>
                <a:gd name="T10" fmla="*/ 56 w 116"/>
                <a:gd name="T11" fmla="*/ 6 h 48"/>
                <a:gd name="T12" fmla="*/ 113 w 116"/>
                <a:gd name="T13" fmla="*/ 40 h 48"/>
                <a:gd name="T14" fmla="*/ 116 w 116"/>
                <a:gd name="T15" fmla="*/ 39 h 48"/>
                <a:gd name="T16" fmla="*/ 59 w 116"/>
                <a:gd name="T17" fmla="*/ 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8">
                  <a:moveTo>
                    <a:pt x="59" y="1"/>
                  </a:moveTo>
                  <a:cubicBezTo>
                    <a:pt x="46" y="1"/>
                    <a:pt x="33" y="7"/>
                    <a:pt x="23" y="15"/>
                  </a:cubicBezTo>
                  <a:cubicBezTo>
                    <a:pt x="13" y="22"/>
                    <a:pt x="2" y="34"/>
                    <a:pt x="0" y="46"/>
                  </a:cubicBezTo>
                  <a:cubicBezTo>
                    <a:pt x="0" y="47"/>
                    <a:pt x="0" y="48"/>
                    <a:pt x="1" y="47"/>
                  </a:cubicBezTo>
                  <a:cubicBezTo>
                    <a:pt x="8" y="39"/>
                    <a:pt x="13" y="29"/>
                    <a:pt x="21" y="22"/>
                  </a:cubicBezTo>
                  <a:cubicBezTo>
                    <a:pt x="31" y="13"/>
                    <a:pt x="43" y="7"/>
                    <a:pt x="56" y="6"/>
                  </a:cubicBezTo>
                  <a:cubicBezTo>
                    <a:pt x="82" y="2"/>
                    <a:pt x="102" y="19"/>
                    <a:pt x="113" y="40"/>
                  </a:cubicBezTo>
                  <a:cubicBezTo>
                    <a:pt x="114" y="42"/>
                    <a:pt x="116" y="40"/>
                    <a:pt x="116" y="39"/>
                  </a:cubicBezTo>
                  <a:cubicBezTo>
                    <a:pt x="112" y="14"/>
                    <a:pt x="82" y="0"/>
                    <a:pt x="59" y="1"/>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117"/>
            <p:cNvSpPr>
              <a:spLocks/>
            </p:cNvSpPr>
            <p:nvPr/>
          </p:nvSpPr>
          <p:spPr bwMode="auto">
            <a:xfrm>
              <a:off x="6343651" y="2727326"/>
              <a:ext cx="100013" cy="82550"/>
            </a:xfrm>
            <a:custGeom>
              <a:avLst/>
              <a:gdLst>
                <a:gd name="T0" fmla="*/ 29 w 34"/>
                <a:gd name="T1" fmla="*/ 3 h 28"/>
                <a:gd name="T2" fmla="*/ 24 w 34"/>
                <a:gd name="T3" fmla="*/ 22 h 28"/>
                <a:gd name="T4" fmla="*/ 2 w 34"/>
                <a:gd name="T5" fmla="*/ 11 h 28"/>
                <a:gd name="T6" fmla="*/ 1 w 34"/>
                <a:gd name="T7" fmla="*/ 12 h 28"/>
                <a:gd name="T8" fmla="*/ 25 w 34"/>
                <a:gd name="T9" fmla="*/ 27 h 28"/>
                <a:gd name="T10" fmla="*/ 28 w 34"/>
                <a:gd name="T11" fmla="*/ 26 h 28"/>
                <a:gd name="T12" fmla="*/ 33 w 34"/>
                <a:gd name="T13" fmla="*/ 5 h 28"/>
                <a:gd name="T14" fmla="*/ 29 w 34"/>
                <a:gd name="T15" fmla="*/ 3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9" y="3"/>
                  </a:moveTo>
                  <a:cubicBezTo>
                    <a:pt x="27" y="10"/>
                    <a:pt x="26" y="16"/>
                    <a:pt x="24" y="22"/>
                  </a:cubicBezTo>
                  <a:cubicBezTo>
                    <a:pt x="17" y="18"/>
                    <a:pt x="10" y="14"/>
                    <a:pt x="2" y="11"/>
                  </a:cubicBezTo>
                  <a:cubicBezTo>
                    <a:pt x="1" y="11"/>
                    <a:pt x="0" y="12"/>
                    <a:pt x="1" y="12"/>
                  </a:cubicBezTo>
                  <a:cubicBezTo>
                    <a:pt x="8" y="18"/>
                    <a:pt x="17" y="23"/>
                    <a:pt x="25" y="27"/>
                  </a:cubicBezTo>
                  <a:cubicBezTo>
                    <a:pt x="26" y="28"/>
                    <a:pt x="28" y="28"/>
                    <a:pt x="28" y="26"/>
                  </a:cubicBezTo>
                  <a:cubicBezTo>
                    <a:pt x="30" y="19"/>
                    <a:pt x="32" y="12"/>
                    <a:pt x="33" y="5"/>
                  </a:cubicBezTo>
                  <a:cubicBezTo>
                    <a:pt x="34" y="2"/>
                    <a:pt x="29" y="0"/>
                    <a:pt x="29" y="3"/>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118"/>
            <p:cNvSpPr>
              <a:spLocks/>
            </p:cNvSpPr>
            <p:nvPr/>
          </p:nvSpPr>
          <p:spPr bwMode="auto">
            <a:xfrm>
              <a:off x="5949951" y="2846388"/>
              <a:ext cx="157163" cy="41275"/>
            </a:xfrm>
            <a:custGeom>
              <a:avLst/>
              <a:gdLst>
                <a:gd name="T0" fmla="*/ 53 w 53"/>
                <a:gd name="T1" fmla="*/ 10 h 14"/>
                <a:gd name="T2" fmla="*/ 20 w 53"/>
                <a:gd name="T3" fmla="*/ 4 h 14"/>
                <a:gd name="T4" fmla="*/ 4 w 53"/>
                <a:gd name="T5" fmla="*/ 9 h 14"/>
                <a:gd name="T6" fmla="*/ 1 w 53"/>
                <a:gd name="T7" fmla="*/ 3 h 14"/>
                <a:gd name="T8" fmla="*/ 0 w 53"/>
                <a:gd name="T9" fmla="*/ 4 h 14"/>
                <a:gd name="T10" fmla="*/ 2 w 53"/>
                <a:gd name="T11" fmla="*/ 12 h 14"/>
                <a:gd name="T12" fmla="*/ 4 w 53"/>
                <a:gd name="T13" fmla="*/ 13 h 14"/>
                <a:gd name="T14" fmla="*/ 52 w 53"/>
                <a:gd name="T15" fmla="*/ 12 h 14"/>
                <a:gd name="T16" fmla="*/ 53 w 53"/>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4">
                  <a:moveTo>
                    <a:pt x="53" y="10"/>
                  </a:moveTo>
                  <a:cubicBezTo>
                    <a:pt x="43" y="6"/>
                    <a:pt x="30" y="5"/>
                    <a:pt x="20" y="4"/>
                  </a:cubicBezTo>
                  <a:cubicBezTo>
                    <a:pt x="14" y="3"/>
                    <a:pt x="8" y="5"/>
                    <a:pt x="4" y="9"/>
                  </a:cubicBezTo>
                  <a:cubicBezTo>
                    <a:pt x="3" y="7"/>
                    <a:pt x="2" y="5"/>
                    <a:pt x="1" y="3"/>
                  </a:cubicBezTo>
                  <a:cubicBezTo>
                    <a:pt x="1" y="3"/>
                    <a:pt x="0" y="3"/>
                    <a:pt x="0" y="4"/>
                  </a:cubicBezTo>
                  <a:cubicBezTo>
                    <a:pt x="1" y="7"/>
                    <a:pt x="1" y="10"/>
                    <a:pt x="2" y="12"/>
                  </a:cubicBezTo>
                  <a:cubicBezTo>
                    <a:pt x="2" y="14"/>
                    <a:pt x="4" y="14"/>
                    <a:pt x="4" y="13"/>
                  </a:cubicBezTo>
                  <a:cubicBezTo>
                    <a:pt x="15" y="0"/>
                    <a:pt x="38" y="13"/>
                    <a:pt x="52" y="12"/>
                  </a:cubicBezTo>
                  <a:cubicBezTo>
                    <a:pt x="53" y="12"/>
                    <a:pt x="53" y="11"/>
                    <a:pt x="53" y="10"/>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119"/>
            <p:cNvSpPr>
              <a:spLocks/>
            </p:cNvSpPr>
            <p:nvPr/>
          </p:nvSpPr>
          <p:spPr bwMode="auto">
            <a:xfrm>
              <a:off x="7586663" y="2357438"/>
              <a:ext cx="74613" cy="98425"/>
            </a:xfrm>
            <a:custGeom>
              <a:avLst/>
              <a:gdLst>
                <a:gd name="T0" fmla="*/ 25 w 25"/>
                <a:gd name="T1" fmla="*/ 9 h 33"/>
                <a:gd name="T2" fmla="*/ 24 w 25"/>
                <a:gd name="T3" fmla="*/ 7 h 33"/>
                <a:gd name="T4" fmla="*/ 13 w 25"/>
                <a:gd name="T5" fmla="*/ 15 h 33"/>
                <a:gd name="T6" fmla="*/ 2 w 25"/>
                <a:gd name="T7" fmla="*/ 1 h 33"/>
                <a:gd name="T8" fmla="*/ 0 w 25"/>
                <a:gd name="T9" fmla="*/ 3 h 33"/>
                <a:gd name="T10" fmla="*/ 10 w 25"/>
                <a:gd name="T11" fmla="*/ 18 h 33"/>
                <a:gd name="T12" fmla="*/ 10 w 25"/>
                <a:gd name="T13" fmla="*/ 18 h 33"/>
                <a:gd name="T14" fmla="*/ 3 w 25"/>
                <a:gd name="T15" fmla="*/ 25 h 33"/>
                <a:gd name="T16" fmla="*/ 2 w 25"/>
                <a:gd name="T17" fmla="*/ 29 h 33"/>
                <a:gd name="T18" fmla="*/ 3 w 25"/>
                <a:gd name="T19" fmla="*/ 29 h 33"/>
                <a:gd name="T20" fmla="*/ 9 w 25"/>
                <a:gd name="T21" fmla="*/ 24 h 33"/>
                <a:gd name="T22" fmla="*/ 13 w 25"/>
                <a:gd name="T23" fmla="*/ 21 h 33"/>
                <a:gd name="T24" fmla="*/ 22 w 25"/>
                <a:gd name="T25" fmla="*/ 32 h 33"/>
                <a:gd name="T26" fmla="*/ 24 w 25"/>
                <a:gd name="T27" fmla="*/ 31 h 33"/>
                <a:gd name="T28" fmla="*/ 16 w 25"/>
                <a:gd name="T29" fmla="*/ 18 h 33"/>
                <a:gd name="T30" fmla="*/ 25 w 25"/>
                <a:gd name="T31"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3">
                  <a:moveTo>
                    <a:pt x="25" y="9"/>
                  </a:moveTo>
                  <a:cubicBezTo>
                    <a:pt x="25" y="8"/>
                    <a:pt x="25" y="7"/>
                    <a:pt x="24" y="7"/>
                  </a:cubicBezTo>
                  <a:cubicBezTo>
                    <a:pt x="20" y="9"/>
                    <a:pt x="17" y="12"/>
                    <a:pt x="13" y="15"/>
                  </a:cubicBezTo>
                  <a:cubicBezTo>
                    <a:pt x="10" y="10"/>
                    <a:pt x="6" y="5"/>
                    <a:pt x="2" y="1"/>
                  </a:cubicBezTo>
                  <a:cubicBezTo>
                    <a:pt x="1" y="0"/>
                    <a:pt x="0" y="1"/>
                    <a:pt x="0" y="3"/>
                  </a:cubicBezTo>
                  <a:cubicBezTo>
                    <a:pt x="3" y="8"/>
                    <a:pt x="7" y="13"/>
                    <a:pt x="10" y="18"/>
                  </a:cubicBezTo>
                  <a:cubicBezTo>
                    <a:pt x="10" y="18"/>
                    <a:pt x="10" y="18"/>
                    <a:pt x="10" y="18"/>
                  </a:cubicBezTo>
                  <a:cubicBezTo>
                    <a:pt x="8" y="20"/>
                    <a:pt x="5" y="22"/>
                    <a:pt x="3" y="25"/>
                  </a:cubicBezTo>
                  <a:cubicBezTo>
                    <a:pt x="1" y="26"/>
                    <a:pt x="2" y="27"/>
                    <a:pt x="2" y="29"/>
                  </a:cubicBezTo>
                  <a:cubicBezTo>
                    <a:pt x="2" y="30"/>
                    <a:pt x="3" y="30"/>
                    <a:pt x="3" y="29"/>
                  </a:cubicBezTo>
                  <a:cubicBezTo>
                    <a:pt x="4" y="27"/>
                    <a:pt x="7" y="25"/>
                    <a:pt x="9" y="24"/>
                  </a:cubicBezTo>
                  <a:cubicBezTo>
                    <a:pt x="10" y="23"/>
                    <a:pt x="11" y="22"/>
                    <a:pt x="13" y="21"/>
                  </a:cubicBezTo>
                  <a:cubicBezTo>
                    <a:pt x="15" y="25"/>
                    <a:pt x="18" y="29"/>
                    <a:pt x="22" y="32"/>
                  </a:cubicBezTo>
                  <a:cubicBezTo>
                    <a:pt x="23" y="33"/>
                    <a:pt x="25" y="32"/>
                    <a:pt x="24" y="31"/>
                  </a:cubicBezTo>
                  <a:cubicBezTo>
                    <a:pt x="23" y="26"/>
                    <a:pt x="19" y="22"/>
                    <a:pt x="16" y="18"/>
                  </a:cubicBezTo>
                  <a:cubicBezTo>
                    <a:pt x="19" y="15"/>
                    <a:pt x="23" y="13"/>
                    <a:pt x="25" y="9"/>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120"/>
            <p:cNvSpPr>
              <a:spLocks/>
            </p:cNvSpPr>
            <p:nvPr/>
          </p:nvSpPr>
          <p:spPr bwMode="auto">
            <a:xfrm>
              <a:off x="7670801" y="2257426"/>
              <a:ext cx="112713" cy="157163"/>
            </a:xfrm>
            <a:custGeom>
              <a:avLst/>
              <a:gdLst>
                <a:gd name="T0" fmla="*/ 33 w 38"/>
                <a:gd name="T1" fmla="*/ 29 h 53"/>
                <a:gd name="T2" fmla="*/ 11 w 38"/>
                <a:gd name="T3" fmla="*/ 24 h 53"/>
                <a:gd name="T4" fmla="*/ 7 w 38"/>
                <a:gd name="T5" fmla="*/ 14 h 53"/>
                <a:gd name="T6" fmla="*/ 16 w 38"/>
                <a:gd name="T7" fmla="*/ 3 h 53"/>
                <a:gd name="T8" fmla="*/ 17 w 38"/>
                <a:gd name="T9" fmla="*/ 2 h 53"/>
                <a:gd name="T10" fmla="*/ 16 w 38"/>
                <a:gd name="T11" fmla="*/ 1 h 53"/>
                <a:gd name="T12" fmla="*/ 15 w 38"/>
                <a:gd name="T13" fmla="*/ 0 h 53"/>
                <a:gd name="T14" fmla="*/ 14 w 38"/>
                <a:gd name="T15" fmla="*/ 0 h 53"/>
                <a:gd name="T16" fmla="*/ 14 w 38"/>
                <a:gd name="T17" fmla="*/ 1 h 53"/>
                <a:gd name="T18" fmla="*/ 14 w 38"/>
                <a:gd name="T19" fmla="*/ 2 h 53"/>
                <a:gd name="T20" fmla="*/ 1 w 38"/>
                <a:gd name="T21" fmla="*/ 6 h 53"/>
                <a:gd name="T22" fmla="*/ 0 w 38"/>
                <a:gd name="T23" fmla="*/ 9 h 53"/>
                <a:gd name="T24" fmla="*/ 7 w 38"/>
                <a:gd name="T25" fmla="*/ 28 h 53"/>
                <a:gd name="T26" fmla="*/ 11 w 38"/>
                <a:gd name="T27" fmla="*/ 29 h 53"/>
                <a:gd name="T28" fmla="*/ 29 w 38"/>
                <a:gd name="T29" fmla="*/ 31 h 53"/>
                <a:gd name="T30" fmla="*/ 25 w 38"/>
                <a:gd name="T31" fmla="*/ 46 h 53"/>
                <a:gd name="T32" fmla="*/ 24 w 38"/>
                <a:gd name="T33" fmla="*/ 43 h 53"/>
                <a:gd name="T34" fmla="*/ 22 w 38"/>
                <a:gd name="T35" fmla="*/ 42 h 53"/>
                <a:gd name="T36" fmla="*/ 20 w 38"/>
                <a:gd name="T37" fmla="*/ 49 h 53"/>
                <a:gd name="T38" fmla="*/ 23 w 38"/>
                <a:gd name="T39" fmla="*/ 52 h 53"/>
                <a:gd name="T40" fmla="*/ 33 w 38"/>
                <a:gd name="T41" fmla="*/ 2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53">
                  <a:moveTo>
                    <a:pt x="33" y="29"/>
                  </a:moveTo>
                  <a:cubicBezTo>
                    <a:pt x="30" y="20"/>
                    <a:pt x="18" y="20"/>
                    <a:pt x="11" y="24"/>
                  </a:cubicBezTo>
                  <a:cubicBezTo>
                    <a:pt x="9" y="21"/>
                    <a:pt x="8" y="17"/>
                    <a:pt x="7" y="14"/>
                  </a:cubicBezTo>
                  <a:cubicBezTo>
                    <a:pt x="4" y="7"/>
                    <a:pt x="11" y="6"/>
                    <a:pt x="16" y="3"/>
                  </a:cubicBezTo>
                  <a:cubicBezTo>
                    <a:pt x="17" y="3"/>
                    <a:pt x="17" y="2"/>
                    <a:pt x="17" y="2"/>
                  </a:cubicBezTo>
                  <a:cubicBezTo>
                    <a:pt x="17" y="1"/>
                    <a:pt x="17" y="1"/>
                    <a:pt x="16" y="1"/>
                  </a:cubicBezTo>
                  <a:cubicBezTo>
                    <a:pt x="16" y="0"/>
                    <a:pt x="16" y="0"/>
                    <a:pt x="15" y="0"/>
                  </a:cubicBezTo>
                  <a:cubicBezTo>
                    <a:pt x="15" y="0"/>
                    <a:pt x="14" y="0"/>
                    <a:pt x="14" y="0"/>
                  </a:cubicBezTo>
                  <a:cubicBezTo>
                    <a:pt x="14" y="0"/>
                    <a:pt x="14" y="1"/>
                    <a:pt x="14" y="1"/>
                  </a:cubicBezTo>
                  <a:cubicBezTo>
                    <a:pt x="14" y="1"/>
                    <a:pt x="14" y="2"/>
                    <a:pt x="14" y="2"/>
                  </a:cubicBezTo>
                  <a:cubicBezTo>
                    <a:pt x="12" y="1"/>
                    <a:pt x="2" y="6"/>
                    <a:pt x="1" y="6"/>
                  </a:cubicBezTo>
                  <a:cubicBezTo>
                    <a:pt x="1" y="7"/>
                    <a:pt x="0" y="8"/>
                    <a:pt x="0" y="9"/>
                  </a:cubicBezTo>
                  <a:cubicBezTo>
                    <a:pt x="3" y="15"/>
                    <a:pt x="5" y="22"/>
                    <a:pt x="7" y="28"/>
                  </a:cubicBezTo>
                  <a:cubicBezTo>
                    <a:pt x="8" y="30"/>
                    <a:pt x="10" y="31"/>
                    <a:pt x="11" y="29"/>
                  </a:cubicBezTo>
                  <a:cubicBezTo>
                    <a:pt x="17" y="24"/>
                    <a:pt x="25" y="25"/>
                    <a:pt x="29" y="31"/>
                  </a:cubicBezTo>
                  <a:cubicBezTo>
                    <a:pt x="33" y="37"/>
                    <a:pt x="29" y="43"/>
                    <a:pt x="25" y="46"/>
                  </a:cubicBezTo>
                  <a:cubicBezTo>
                    <a:pt x="25" y="45"/>
                    <a:pt x="25" y="44"/>
                    <a:pt x="24" y="43"/>
                  </a:cubicBezTo>
                  <a:cubicBezTo>
                    <a:pt x="24" y="42"/>
                    <a:pt x="23" y="41"/>
                    <a:pt x="22" y="42"/>
                  </a:cubicBezTo>
                  <a:cubicBezTo>
                    <a:pt x="21" y="46"/>
                    <a:pt x="21" y="46"/>
                    <a:pt x="20" y="49"/>
                  </a:cubicBezTo>
                  <a:cubicBezTo>
                    <a:pt x="19" y="51"/>
                    <a:pt x="21" y="53"/>
                    <a:pt x="23" y="52"/>
                  </a:cubicBezTo>
                  <a:cubicBezTo>
                    <a:pt x="33" y="49"/>
                    <a:pt x="38" y="39"/>
                    <a:pt x="33" y="29"/>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121"/>
            <p:cNvSpPr>
              <a:spLocks/>
            </p:cNvSpPr>
            <p:nvPr/>
          </p:nvSpPr>
          <p:spPr bwMode="auto">
            <a:xfrm>
              <a:off x="7743826" y="2209801"/>
              <a:ext cx="122238" cy="112713"/>
            </a:xfrm>
            <a:custGeom>
              <a:avLst/>
              <a:gdLst>
                <a:gd name="T0" fmla="*/ 40 w 41"/>
                <a:gd name="T1" fmla="*/ 32 h 38"/>
                <a:gd name="T2" fmla="*/ 3 w 41"/>
                <a:gd name="T3" fmla="*/ 2 h 38"/>
                <a:gd name="T4" fmla="*/ 1 w 41"/>
                <a:gd name="T5" fmla="*/ 3 h 38"/>
                <a:gd name="T6" fmla="*/ 16 w 41"/>
                <a:gd name="T7" fmla="*/ 19 h 38"/>
                <a:gd name="T8" fmla="*/ 35 w 41"/>
                <a:gd name="T9" fmla="*/ 33 h 38"/>
                <a:gd name="T10" fmla="*/ 35 w 41"/>
                <a:gd name="T11" fmla="*/ 34 h 38"/>
                <a:gd name="T12" fmla="*/ 36 w 41"/>
                <a:gd name="T13" fmla="*/ 35 h 38"/>
                <a:gd name="T14" fmla="*/ 40 w 41"/>
                <a:gd name="T15" fmla="*/ 36 h 38"/>
                <a:gd name="T16" fmla="*/ 40 w 41"/>
                <a:gd name="T17" fmla="*/ 35 h 38"/>
                <a:gd name="T18" fmla="*/ 40 w 41"/>
                <a:gd name="T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8">
                  <a:moveTo>
                    <a:pt x="40" y="32"/>
                  </a:moveTo>
                  <a:cubicBezTo>
                    <a:pt x="28" y="21"/>
                    <a:pt x="13" y="15"/>
                    <a:pt x="3" y="2"/>
                  </a:cubicBezTo>
                  <a:cubicBezTo>
                    <a:pt x="2" y="0"/>
                    <a:pt x="0" y="2"/>
                    <a:pt x="1" y="3"/>
                  </a:cubicBezTo>
                  <a:cubicBezTo>
                    <a:pt x="4" y="10"/>
                    <a:pt x="10" y="15"/>
                    <a:pt x="16" y="19"/>
                  </a:cubicBezTo>
                  <a:cubicBezTo>
                    <a:pt x="18" y="21"/>
                    <a:pt x="32" y="30"/>
                    <a:pt x="35" y="33"/>
                  </a:cubicBezTo>
                  <a:cubicBezTo>
                    <a:pt x="35" y="34"/>
                    <a:pt x="35" y="34"/>
                    <a:pt x="35" y="34"/>
                  </a:cubicBezTo>
                  <a:cubicBezTo>
                    <a:pt x="35" y="35"/>
                    <a:pt x="36" y="35"/>
                    <a:pt x="36" y="35"/>
                  </a:cubicBezTo>
                  <a:cubicBezTo>
                    <a:pt x="36" y="37"/>
                    <a:pt x="39" y="38"/>
                    <a:pt x="40" y="36"/>
                  </a:cubicBezTo>
                  <a:cubicBezTo>
                    <a:pt x="40" y="36"/>
                    <a:pt x="40" y="35"/>
                    <a:pt x="40" y="35"/>
                  </a:cubicBezTo>
                  <a:cubicBezTo>
                    <a:pt x="41" y="34"/>
                    <a:pt x="41" y="33"/>
                    <a:pt x="40" y="32"/>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122"/>
            <p:cNvSpPr>
              <a:spLocks noEditPoints="1"/>
            </p:cNvSpPr>
            <p:nvPr/>
          </p:nvSpPr>
          <p:spPr bwMode="auto">
            <a:xfrm>
              <a:off x="7794626" y="2203451"/>
              <a:ext cx="50800" cy="41275"/>
            </a:xfrm>
            <a:custGeom>
              <a:avLst/>
              <a:gdLst>
                <a:gd name="T0" fmla="*/ 16 w 17"/>
                <a:gd name="T1" fmla="*/ 7 h 14"/>
                <a:gd name="T2" fmla="*/ 8 w 17"/>
                <a:gd name="T3" fmla="*/ 0 h 14"/>
                <a:gd name="T4" fmla="*/ 1 w 17"/>
                <a:gd name="T5" fmla="*/ 8 h 14"/>
                <a:gd name="T6" fmla="*/ 2 w 17"/>
                <a:gd name="T7" fmla="*/ 8 h 14"/>
                <a:gd name="T8" fmla="*/ 2 w 17"/>
                <a:gd name="T9" fmla="*/ 8 h 14"/>
                <a:gd name="T10" fmla="*/ 8 w 17"/>
                <a:gd name="T11" fmla="*/ 13 h 14"/>
                <a:gd name="T12" fmla="*/ 14 w 17"/>
                <a:gd name="T13" fmla="*/ 12 h 14"/>
                <a:gd name="T14" fmla="*/ 16 w 17"/>
                <a:gd name="T15" fmla="*/ 7 h 14"/>
                <a:gd name="T16" fmla="*/ 5 w 17"/>
                <a:gd name="T17" fmla="*/ 5 h 14"/>
                <a:gd name="T18" fmla="*/ 8 w 17"/>
                <a:gd name="T19" fmla="*/ 4 h 14"/>
                <a:gd name="T20" fmla="*/ 12 w 17"/>
                <a:gd name="T21" fmla="*/ 8 h 14"/>
                <a:gd name="T22" fmla="*/ 5 w 17"/>
                <a:gd name="T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16" y="7"/>
                  </a:moveTo>
                  <a:cubicBezTo>
                    <a:pt x="16" y="3"/>
                    <a:pt x="12" y="0"/>
                    <a:pt x="8" y="0"/>
                  </a:cubicBezTo>
                  <a:cubicBezTo>
                    <a:pt x="4" y="0"/>
                    <a:pt x="0" y="4"/>
                    <a:pt x="1" y="8"/>
                  </a:cubicBezTo>
                  <a:cubicBezTo>
                    <a:pt x="1" y="8"/>
                    <a:pt x="2" y="8"/>
                    <a:pt x="2" y="8"/>
                  </a:cubicBezTo>
                  <a:cubicBezTo>
                    <a:pt x="2" y="8"/>
                    <a:pt x="2" y="8"/>
                    <a:pt x="2" y="8"/>
                  </a:cubicBezTo>
                  <a:cubicBezTo>
                    <a:pt x="3" y="10"/>
                    <a:pt x="5" y="12"/>
                    <a:pt x="8" y="13"/>
                  </a:cubicBezTo>
                  <a:cubicBezTo>
                    <a:pt x="10" y="14"/>
                    <a:pt x="12" y="13"/>
                    <a:pt x="14" y="12"/>
                  </a:cubicBezTo>
                  <a:cubicBezTo>
                    <a:pt x="16" y="11"/>
                    <a:pt x="17" y="10"/>
                    <a:pt x="16" y="7"/>
                  </a:cubicBezTo>
                  <a:close/>
                  <a:moveTo>
                    <a:pt x="5" y="5"/>
                  </a:moveTo>
                  <a:cubicBezTo>
                    <a:pt x="6" y="5"/>
                    <a:pt x="7" y="4"/>
                    <a:pt x="8" y="4"/>
                  </a:cubicBezTo>
                  <a:cubicBezTo>
                    <a:pt x="10" y="4"/>
                    <a:pt x="12" y="6"/>
                    <a:pt x="12" y="8"/>
                  </a:cubicBezTo>
                  <a:cubicBezTo>
                    <a:pt x="9" y="10"/>
                    <a:pt x="6" y="8"/>
                    <a:pt x="5" y="5"/>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123"/>
            <p:cNvSpPr>
              <a:spLocks noEditPoints="1"/>
            </p:cNvSpPr>
            <p:nvPr/>
          </p:nvSpPr>
          <p:spPr bwMode="auto">
            <a:xfrm>
              <a:off x="7794626" y="2312988"/>
              <a:ext cx="44450" cy="39688"/>
            </a:xfrm>
            <a:custGeom>
              <a:avLst/>
              <a:gdLst>
                <a:gd name="T0" fmla="*/ 13 w 15"/>
                <a:gd name="T1" fmla="*/ 3 h 13"/>
                <a:gd name="T2" fmla="*/ 7 w 15"/>
                <a:gd name="T3" fmla="*/ 0 h 13"/>
                <a:gd name="T4" fmla="*/ 2 w 15"/>
                <a:gd name="T5" fmla="*/ 3 h 13"/>
                <a:gd name="T6" fmla="*/ 0 w 15"/>
                <a:gd name="T7" fmla="*/ 4 h 13"/>
                <a:gd name="T8" fmla="*/ 1 w 15"/>
                <a:gd name="T9" fmla="*/ 6 h 13"/>
                <a:gd name="T10" fmla="*/ 1 w 15"/>
                <a:gd name="T11" fmla="*/ 9 h 13"/>
                <a:gd name="T12" fmla="*/ 2 w 15"/>
                <a:gd name="T13" fmla="*/ 10 h 13"/>
                <a:gd name="T14" fmla="*/ 4 w 15"/>
                <a:gd name="T15" fmla="*/ 11 h 13"/>
                <a:gd name="T16" fmla="*/ 13 w 15"/>
                <a:gd name="T17" fmla="*/ 12 h 13"/>
                <a:gd name="T18" fmla="*/ 14 w 15"/>
                <a:gd name="T19" fmla="*/ 10 h 13"/>
                <a:gd name="T20" fmla="*/ 13 w 15"/>
                <a:gd name="T21" fmla="*/ 3 h 13"/>
                <a:gd name="T22" fmla="*/ 4 w 15"/>
                <a:gd name="T23" fmla="*/ 7 h 13"/>
                <a:gd name="T24" fmla="*/ 7 w 15"/>
                <a:gd name="T25" fmla="*/ 5 h 13"/>
                <a:gd name="T26" fmla="*/ 10 w 15"/>
                <a:gd name="T27" fmla="*/ 6 h 13"/>
                <a:gd name="T28" fmla="*/ 10 w 15"/>
                <a:gd name="T29" fmla="*/ 9 h 13"/>
                <a:gd name="T30" fmla="*/ 4 w 15"/>
                <a:gd name="T3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3">
                  <a:moveTo>
                    <a:pt x="13" y="3"/>
                  </a:moveTo>
                  <a:cubicBezTo>
                    <a:pt x="11" y="1"/>
                    <a:pt x="9" y="0"/>
                    <a:pt x="7" y="0"/>
                  </a:cubicBezTo>
                  <a:cubicBezTo>
                    <a:pt x="5" y="0"/>
                    <a:pt x="3" y="2"/>
                    <a:pt x="2" y="3"/>
                  </a:cubicBezTo>
                  <a:cubicBezTo>
                    <a:pt x="1" y="3"/>
                    <a:pt x="0" y="3"/>
                    <a:pt x="0" y="4"/>
                  </a:cubicBezTo>
                  <a:cubicBezTo>
                    <a:pt x="0" y="5"/>
                    <a:pt x="1" y="5"/>
                    <a:pt x="1" y="6"/>
                  </a:cubicBezTo>
                  <a:cubicBezTo>
                    <a:pt x="1" y="7"/>
                    <a:pt x="1" y="8"/>
                    <a:pt x="1" y="9"/>
                  </a:cubicBezTo>
                  <a:cubicBezTo>
                    <a:pt x="2" y="10"/>
                    <a:pt x="2" y="10"/>
                    <a:pt x="2" y="10"/>
                  </a:cubicBezTo>
                  <a:cubicBezTo>
                    <a:pt x="3" y="10"/>
                    <a:pt x="3" y="11"/>
                    <a:pt x="4" y="11"/>
                  </a:cubicBezTo>
                  <a:cubicBezTo>
                    <a:pt x="7" y="13"/>
                    <a:pt x="11" y="13"/>
                    <a:pt x="13" y="12"/>
                  </a:cubicBezTo>
                  <a:cubicBezTo>
                    <a:pt x="14" y="11"/>
                    <a:pt x="14" y="11"/>
                    <a:pt x="14" y="10"/>
                  </a:cubicBezTo>
                  <a:cubicBezTo>
                    <a:pt x="14" y="7"/>
                    <a:pt x="15" y="5"/>
                    <a:pt x="13" y="3"/>
                  </a:cubicBezTo>
                  <a:close/>
                  <a:moveTo>
                    <a:pt x="4" y="7"/>
                  </a:moveTo>
                  <a:cubicBezTo>
                    <a:pt x="5" y="6"/>
                    <a:pt x="6" y="5"/>
                    <a:pt x="7" y="5"/>
                  </a:cubicBezTo>
                  <a:cubicBezTo>
                    <a:pt x="8" y="4"/>
                    <a:pt x="9" y="5"/>
                    <a:pt x="10" y="6"/>
                  </a:cubicBezTo>
                  <a:cubicBezTo>
                    <a:pt x="10" y="6"/>
                    <a:pt x="10" y="7"/>
                    <a:pt x="10" y="9"/>
                  </a:cubicBezTo>
                  <a:cubicBezTo>
                    <a:pt x="8" y="9"/>
                    <a:pt x="6" y="8"/>
                    <a:pt x="4" y="7"/>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5" name="矩形 124"/>
          <p:cNvSpPr/>
          <p:nvPr/>
        </p:nvSpPr>
        <p:spPr>
          <a:xfrm>
            <a:off x="6155975" y="3265485"/>
            <a:ext cx="3363564" cy="1938992"/>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p:txBody>
      </p:sp>
      <p:sp>
        <p:nvSpPr>
          <p:cNvPr id="2" name="矩形 1"/>
          <p:cNvSpPr/>
          <p:nvPr/>
        </p:nvSpPr>
        <p:spPr>
          <a:xfrm>
            <a:off x="6571900" y="2377778"/>
            <a:ext cx="2095445" cy="461665"/>
          </a:xfrm>
          <a:prstGeom prst="rect">
            <a:avLst/>
          </a:prstGeom>
        </p:spPr>
        <p:txBody>
          <a:bodyPr wrap="none">
            <a:spAutoFit/>
          </a:bodyPr>
          <a:lstStyle/>
          <a:p>
            <a:pPr algn="ctr"/>
            <a:r>
              <a:rPr lang="en-US" altLang="zh-CN" sz="24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Add your title</a:t>
            </a:r>
          </a:p>
        </p:txBody>
      </p:sp>
    </p:spTree>
    <p:extLst>
      <p:ext uri="{BB962C8B-B14F-4D97-AF65-F5344CB8AC3E}">
        <p14:creationId xmlns:p14="http://schemas.microsoft.com/office/powerpoint/2010/main" val="42260174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750"/>
                            </p:stCondLst>
                            <p:childTnLst>
                              <p:par>
                                <p:cTn id="22" presetID="22" presetClass="entr" presetSubtype="1" fill="hold" grpId="0" nodeType="after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wipe(up)">
                                      <p:cBhvr>
                                        <p:cTn id="2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5"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rot="16200000">
            <a:off x="6380552" y="800785"/>
            <a:ext cx="125512" cy="270186"/>
          </a:xfrm>
          <a:prstGeom prst="triangle">
            <a:avLst>
              <a:gd name="adj" fmla="val 55499"/>
            </a:avLst>
          </a:prstGeom>
          <a:solidFill>
            <a:srgbClr val="26C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6195389" y="672181"/>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p:nvSpPr>
        <p:spPr>
          <a:xfrm>
            <a:off x="1429455" y="520381"/>
            <a:ext cx="6302326" cy="707886"/>
          </a:xfrm>
          <a:prstGeom prst="rect">
            <a:avLst/>
          </a:prstGeom>
          <a:noFill/>
        </p:spPr>
        <p:txBody>
          <a:bodyPr wrap="square" rtlCol="0">
            <a:spAutoFit/>
          </a:bodyPr>
          <a:lstStyle/>
          <a:p>
            <a:r>
              <a:rPr lang="en-US" altLang="zh-CN" sz="4000" dirty="0">
                <a:solidFill>
                  <a:srgbClr val="C0CA33"/>
                </a:solidFill>
                <a:latin typeface="Adobe 黑体 Std R" panose="020B0400000000000000" pitchFamily="34" charset="-122"/>
                <a:ea typeface="Adobe 黑体 Std R" panose="020B0400000000000000" pitchFamily="34" charset="-122"/>
              </a:rPr>
              <a:t>Thank You</a:t>
            </a:r>
          </a:p>
        </p:txBody>
      </p:sp>
      <p:cxnSp>
        <p:nvCxnSpPr>
          <p:cNvPr id="4" name="直接连接符 3"/>
          <p:cNvCxnSpPr/>
          <p:nvPr/>
        </p:nvCxnSpPr>
        <p:spPr>
          <a:xfrm>
            <a:off x="1429455" y="1194068"/>
            <a:ext cx="481933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331855" y="2596435"/>
            <a:ext cx="3124573"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Q&amp;A</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8908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37"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250"/>
                                            <p:tgtEl>
                                              <p:spTgt spid="4"/>
                                            </p:tgtEl>
                                          </p:cBhvr>
                                        </p:animEffect>
                                      </p:childTnLst>
                                    </p:cTn>
                                  </p:par>
                                  <p:par>
                                    <p:cTn id="13" presetID="53" presetClass="entr" presetSubtype="16" fill="hold" grpId="0" nodeType="withEffect">
                                      <p:stCondLst>
                                        <p:cond delay="90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 fill="hold"/>
                                            <p:tgtEl>
                                              <p:spTgt spid="8"/>
                                            </p:tgtEl>
                                            <p:attrNameLst>
                                              <p:attrName>ppt_w</p:attrName>
                                            </p:attrNameLst>
                                          </p:cBhvr>
                                          <p:tavLst>
                                            <p:tav tm="0">
                                              <p:val>
                                                <p:fltVal val="0"/>
                                              </p:val>
                                            </p:tav>
                                            <p:tav tm="100000">
                                              <p:val>
                                                <p:strVal val="#ppt_w"/>
                                              </p:val>
                                            </p:tav>
                                          </p:tavLst>
                                        </p:anim>
                                        <p:anim calcmode="lin" valueType="num">
                                          <p:cBhvr>
                                            <p:cTn id="16" dur="150" fill="hold"/>
                                            <p:tgtEl>
                                              <p:spTgt spid="8"/>
                                            </p:tgtEl>
                                            <p:attrNameLst>
                                              <p:attrName>ppt_h</p:attrName>
                                            </p:attrNameLst>
                                          </p:cBhvr>
                                          <p:tavLst>
                                            <p:tav tm="0">
                                              <p:val>
                                                <p:fltVal val="0"/>
                                              </p:val>
                                            </p:tav>
                                            <p:tav tm="100000">
                                              <p:val>
                                                <p:strVal val="#ppt_h"/>
                                              </p:val>
                                            </p:tav>
                                          </p:tavLst>
                                        </p:anim>
                                        <p:animEffect transition="in" filter="fade">
                                          <p:cBhvr>
                                            <p:cTn id="17" dur="150"/>
                                            <p:tgtEl>
                                              <p:spTgt spid="8"/>
                                            </p:tgtEl>
                                          </p:cBhvr>
                                        </p:animEffect>
                                      </p:childTnLst>
                                    </p:cTn>
                                  </p:par>
                                  <p:par>
                                    <p:cTn id="18" presetID="49" presetClass="path" presetSubtype="0" accel="100000" fill="hold" grpId="1" nodeType="withEffect" p14:presetBounceEnd="80000">
                                      <p:stCondLst>
                                        <p:cond delay="1000"/>
                                      </p:stCondLst>
                                      <p:childTnLst>
                                        <p:animMotion origin="layout" path="M -0.03594 -2.59259E-6 L 4.58333E-6 -2.59259E-6 " pathEditMode="relative" rAng="0" ptsTypes="AA" p14:bounceEnd="80000">
                                          <p:cBhvr>
                                            <p:cTn id="19" dur="100" fill="hold"/>
                                            <p:tgtEl>
                                              <p:spTgt spid="8"/>
                                            </p:tgtEl>
                                            <p:attrNameLst>
                                              <p:attrName>ppt_x</p:attrName>
                                              <p:attrName>ppt_y</p:attrName>
                                            </p:attrNameLst>
                                          </p:cBhvr>
                                          <p:rCtr x="1797" y="0"/>
                                        </p:animMotion>
                                      </p:childTnLst>
                                    </p:cTn>
                                  </p:par>
                                  <p:par>
                                    <p:cTn id="20" presetID="22" presetClass="exit" presetSubtype="1" fill="hold" grpId="2" nodeType="withEffect">
                                      <p:stCondLst>
                                        <p:cond delay="1100"/>
                                      </p:stCondLst>
                                      <p:childTnLst>
                                        <p:animEffect transition="out" filter="wipe(up)">
                                          <p:cBhvr>
                                            <p:cTn id="21" dur="340"/>
                                            <p:tgtEl>
                                              <p:spTgt spid="8"/>
                                            </p:tgtEl>
                                          </p:cBhvr>
                                        </p:animEffect>
                                        <p:set>
                                          <p:cBhvr>
                                            <p:cTn id="22" dur="1" fill="hold">
                                              <p:stCondLst>
                                                <p:cond delay="339"/>
                                              </p:stCondLst>
                                            </p:cTn>
                                            <p:tgtEl>
                                              <p:spTgt spid="8"/>
                                            </p:tgtEl>
                                            <p:attrNameLst>
                                              <p:attrName>style.visibility</p:attrName>
                                            </p:attrNameLst>
                                          </p:cBhvr>
                                          <p:to>
                                            <p:strVal val="hidden"/>
                                          </p:to>
                                        </p:set>
                                      </p:childTnLst>
                                    </p:cTn>
                                  </p:par>
                                  <p:par>
                                    <p:cTn id="23" presetID="53" presetClass="entr" presetSubtype="16" fill="hold" grpId="0" nodeType="withEffect">
                                      <p:stCondLst>
                                        <p:cond delay="9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50" fill="hold"/>
                                            <p:tgtEl>
                                              <p:spTgt spid="11"/>
                                            </p:tgtEl>
                                            <p:attrNameLst>
                                              <p:attrName>ppt_w</p:attrName>
                                            </p:attrNameLst>
                                          </p:cBhvr>
                                          <p:tavLst>
                                            <p:tav tm="0">
                                              <p:val>
                                                <p:fltVal val="0"/>
                                              </p:val>
                                            </p:tav>
                                            <p:tav tm="100000">
                                              <p:val>
                                                <p:strVal val="#ppt_w"/>
                                              </p:val>
                                            </p:tav>
                                          </p:tavLst>
                                        </p:anim>
                                        <p:anim calcmode="lin" valueType="num">
                                          <p:cBhvr>
                                            <p:cTn id="26" dur="150" fill="hold"/>
                                            <p:tgtEl>
                                              <p:spTgt spid="11"/>
                                            </p:tgtEl>
                                            <p:attrNameLst>
                                              <p:attrName>ppt_h</p:attrName>
                                            </p:attrNameLst>
                                          </p:cBhvr>
                                          <p:tavLst>
                                            <p:tav tm="0">
                                              <p:val>
                                                <p:fltVal val="0"/>
                                              </p:val>
                                            </p:tav>
                                            <p:tav tm="100000">
                                              <p:val>
                                                <p:strVal val="#ppt_h"/>
                                              </p:val>
                                            </p:tav>
                                          </p:tavLst>
                                        </p:anim>
                                        <p:animEffect transition="in" filter="fade">
                                          <p:cBhvr>
                                            <p:cTn id="27" dur="150"/>
                                            <p:tgtEl>
                                              <p:spTgt spid="11"/>
                                            </p:tgtEl>
                                          </p:cBhvr>
                                        </p:animEffect>
                                      </p:childTnLst>
                                    </p:cTn>
                                  </p:par>
                                  <p:par>
                                    <p:cTn id="28" presetID="49" presetClass="path" presetSubtype="0" accel="100000" fill="hold" grpId="1" nodeType="withEffect" p14:presetBounceEnd="80000">
                                      <p:stCondLst>
                                        <p:cond delay="1000"/>
                                      </p:stCondLst>
                                      <p:childTnLst>
                                        <p:animMotion origin="layout" path="M 2.91667E-6 1.85185E-6 L 0.01692 -0.02963 " pathEditMode="relative" rAng="0" ptsTypes="AA" p14:bounceEnd="80000">
                                          <p:cBhvr>
                                            <p:cTn id="29" dur="100" fill="hold"/>
                                            <p:tgtEl>
                                              <p:spTgt spid="11"/>
                                            </p:tgtEl>
                                            <p:attrNameLst>
                                              <p:attrName>ppt_x</p:attrName>
                                              <p:attrName>ppt_y</p:attrName>
                                            </p:attrNameLst>
                                          </p:cBhvr>
                                          <p:rCtr x="846" y="-1481"/>
                                        </p:animMotion>
                                      </p:childTnLst>
                                    </p:cTn>
                                  </p:par>
                                  <p:par>
                                    <p:cTn id="30" presetID="22" presetClass="exit" presetSubtype="1" fill="hold" grpId="2" nodeType="withEffect">
                                      <p:stCondLst>
                                        <p:cond delay="1100"/>
                                      </p:stCondLst>
                                      <p:childTnLst>
                                        <p:animEffect transition="out" filter="wipe(up)">
                                          <p:cBhvr>
                                            <p:cTn id="31" dur="340"/>
                                            <p:tgtEl>
                                              <p:spTgt spid="11"/>
                                            </p:tgtEl>
                                          </p:cBhvr>
                                        </p:animEffect>
                                        <p:set>
                                          <p:cBhvr>
                                            <p:cTn id="32"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1" grpId="0" animBg="1"/>
          <p:bldP spid="11" grpId="1" animBg="1"/>
          <p:bldP spid="11" grpId="2"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37"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250"/>
                                            <p:tgtEl>
                                              <p:spTgt spid="4"/>
                                            </p:tgtEl>
                                          </p:cBhvr>
                                        </p:animEffect>
                                      </p:childTnLst>
                                    </p:cTn>
                                  </p:par>
                                  <p:par>
                                    <p:cTn id="13" presetID="53" presetClass="entr" presetSubtype="16" fill="hold" grpId="0" nodeType="withEffect">
                                      <p:stCondLst>
                                        <p:cond delay="90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 fill="hold"/>
                                            <p:tgtEl>
                                              <p:spTgt spid="8"/>
                                            </p:tgtEl>
                                            <p:attrNameLst>
                                              <p:attrName>ppt_w</p:attrName>
                                            </p:attrNameLst>
                                          </p:cBhvr>
                                          <p:tavLst>
                                            <p:tav tm="0">
                                              <p:val>
                                                <p:fltVal val="0"/>
                                              </p:val>
                                            </p:tav>
                                            <p:tav tm="100000">
                                              <p:val>
                                                <p:strVal val="#ppt_w"/>
                                              </p:val>
                                            </p:tav>
                                          </p:tavLst>
                                        </p:anim>
                                        <p:anim calcmode="lin" valueType="num">
                                          <p:cBhvr>
                                            <p:cTn id="16" dur="150" fill="hold"/>
                                            <p:tgtEl>
                                              <p:spTgt spid="8"/>
                                            </p:tgtEl>
                                            <p:attrNameLst>
                                              <p:attrName>ppt_h</p:attrName>
                                            </p:attrNameLst>
                                          </p:cBhvr>
                                          <p:tavLst>
                                            <p:tav tm="0">
                                              <p:val>
                                                <p:fltVal val="0"/>
                                              </p:val>
                                            </p:tav>
                                            <p:tav tm="100000">
                                              <p:val>
                                                <p:strVal val="#ppt_h"/>
                                              </p:val>
                                            </p:tav>
                                          </p:tavLst>
                                        </p:anim>
                                        <p:animEffect transition="in" filter="fade">
                                          <p:cBhvr>
                                            <p:cTn id="17" dur="150"/>
                                            <p:tgtEl>
                                              <p:spTgt spid="8"/>
                                            </p:tgtEl>
                                          </p:cBhvr>
                                        </p:animEffect>
                                      </p:childTnLst>
                                    </p:cTn>
                                  </p:par>
                                  <p:par>
                                    <p:cTn id="18" presetID="49" presetClass="path" presetSubtype="0" accel="100000" fill="hold" grpId="1" nodeType="withEffect">
                                      <p:stCondLst>
                                        <p:cond delay="1000"/>
                                      </p:stCondLst>
                                      <p:childTnLst>
                                        <p:animMotion origin="layout" path="M -0.03594 2.22222E-6 L -8.33333E-7 2.22222E-6 " pathEditMode="relative" rAng="0" ptsTypes="AA">
                                          <p:cBhvr>
                                            <p:cTn id="19" dur="100" fill="hold"/>
                                            <p:tgtEl>
                                              <p:spTgt spid="8"/>
                                            </p:tgtEl>
                                            <p:attrNameLst>
                                              <p:attrName>ppt_x</p:attrName>
                                              <p:attrName>ppt_y</p:attrName>
                                            </p:attrNameLst>
                                          </p:cBhvr>
                                          <p:rCtr x="1797" y="0"/>
                                        </p:animMotion>
                                      </p:childTnLst>
                                    </p:cTn>
                                  </p:par>
                                  <p:par>
                                    <p:cTn id="20" presetID="22" presetClass="exit" presetSubtype="1" fill="hold" grpId="2" nodeType="withEffect">
                                      <p:stCondLst>
                                        <p:cond delay="1100"/>
                                      </p:stCondLst>
                                      <p:childTnLst>
                                        <p:animEffect transition="out" filter="wipe(up)">
                                          <p:cBhvr>
                                            <p:cTn id="21" dur="340"/>
                                            <p:tgtEl>
                                              <p:spTgt spid="8"/>
                                            </p:tgtEl>
                                          </p:cBhvr>
                                        </p:animEffect>
                                        <p:set>
                                          <p:cBhvr>
                                            <p:cTn id="22" dur="1" fill="hold">
                                              <p:stCondLst>
                                                <p:cond delay="339"/>
                                              </p:stCondLst>
                                            </p:cTn>
                                            <p:tgtEl>
                                              <p:spTgt spid="8"/>
                                            </p:tgtEl>
                                            <p:attrNameLst>
                                              <p:attrName>style.visibility</p:attrName>
                                            </p:attrNameLst>
                                          </p:cBhvr>
                                          <p:to>
                                            <p:strVal val="hidden"/>
                                          </p:to>
                                        </p:set>
                                      </p:childTnLst>
                                    </p:cTn>
                                  </p:par>
                                  <p:par>
                                    <p:cTn id="23" presetID="53" presetClass="entr" presetSubtype="16" fill="hold" grpId="0" nodeType="withEffect">
                                      <p:stCondLst>
                                        <p:cond delay="9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50" fill="hold"/>
                                            <p:tgtEl>
                                              <p:spTgt spid="11"/>
                                            </p:tgtEl>
                                            <p:attrNameLst>
                                              <p:attrName>ppt_w</p:attrName>
                                            </p:attrNameLst>
                                          </p:cBhvr>
                                          <p:tavLst>
                                            <p:tav tm="0">
                                              <p:val>
                                                <p:fltVal val="0"/>
                                              </p:val>
                                            </p:tav>
                                            <p:tav tm="100000">
                                              <p:val>
                                                <p:strVal val="#ppt_w"/>
                                              </p:val>
                                            </p:tav>
                                          </p:tavLst>
                                        </p:anim>
                                        <p:anim calcmode="lin" valueType="num">
                                          <p:cBhvr>
                                            <p:cTn id="26" dur="150" fill="hold"/>
                                            <p:tgtEl>
                                              <p:spTgt spid="11"/>
                                            </p:tgtEl>
                                            <p:attrNameLst>
                                              <p:attrName>ppt_h</p:attrName>
                                            </p:attrNameLst>
                                          </p:cBhvr>
                                          <p:tavLst>
                                            <p:tav tm="0">
                                              <p:val>
                                                <p:fltVal val="0"/>
                                              </p:val>
                                            </p:tav>
                                            <p:tav tm="100000">
                                              <p:val>
                                                <p:strVal val="#ppt_h"/>
                                              </p:val>
                                            </p:tav>
                                          </p:tavLst>
                                        </p:anim>
                                        <p:animEffect transition="in" filter="fade">
                                          <p:cBhvr>
                                            <p:cTn id="27" dur="150"/>
                                            <p:tgtEl>
                                              <p:spTgt spid="11"/>
                                            </p:tgtEl>
                                          </p:cBhvr>
                                        </p:animEffect>
                                      </p:childTnLst>
                                    </p:cTn>
                                  </p:par>
                                  <p:par>
                                    <p:cTn id="28" presetID="49" presetClass="path" presetSubtype="0" accel="100000" fill="hold" grpId="1" nodeType="withEffect">
                                      <p:stCondLst>
                                        <p:cond delay="1000"/>
                                      </p:stCondLst>
                                      <p:childTnLst>
                                        <p:animMotion origin="layout" path="M -2.5E-6 -3.33333E-6 L 0.01693 -0.02963 " pathEditMode="relative" rAng="0" ptsTypes="AA">
                                          <p:cBhvr>
                                            <p:cTn id="29" dur="100" fill="hold"/>
                                            <p:tgtEl>
                                              <p:spTgt spid="11"/>
                                            </p:tgtEl>
                                            <p:attrNameLst>
                                              <p:attrName>ppt_x</p:attrName>
                                              <p:attrName>ppt_y</p:attrName>
                                            </p:attrNameLst>
                                          </p:cBhvr>
                                          <p:rCtr x="846" y="-1481"/>
                                        </p:animMotion>
                                      </p:childTnLst>
                                    </p:cTn>
                                  </p:par>
                                  <p:par>
                                    <p:cTn id="30" presetID="22" presetClass="exit" presetSubtype="1" fill="hold" grpId="2" nodeType="withEffect">
                                      <p:stCondLst>
                                        <p:cond delay="1100"/>
                                      </p:stCondLst>
                                      <p:childTnLst>
                                        <p:animEffect transition="out" filter="wipe(up)">
                                          <p:cBhvr>
                                            <p:cTn id="31" dur="340"/>
                                            <p:tgtEl>
                                              <p:spTgt spid="11"/>
                                            </p:tgtEl>
                                          </p:cBhvr>
                                        </p:animEffect>
                                        <p:set>
                                          <p:cBhvr>
                                            <p:cTn id="32"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1" grpId="0" animBg="1"/>
          <p:bldP spid="11" grpId="1" animBg="1"/>
          <p:bldP spid="11" grpId="2" animBg="1"/>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Java Security Overview</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728420" y="1220420"/>
            <a:ext cx="10724828" cy="5355312"/>
          </a:xfrm>
          <a:prstGeom prst="rect">
            <a:avLst/>
          </a:prstGeom>
          <a:noFill/>
        </p:spPr>
        <p:txBody>
          <a:bodyPr wrap="square" rtlCol="0">
            <a:spAutoFit/>
          </a:bodyPr>
          <a:lstStyle/>
          <a:p>
            <a:r>
              <a:rPr lang="en-US" altLang="zh-CN" dirty="0">
                <a:solidFill>
                  <a:srgbClr val="ABB2BF"/>
                </a:solidFill>
                <a:latin typeface="BlinkMacSystemFont"/>
              </a:rPr>
              <a:t>The security features provided by the Java Development Kit (JDK™) are intended for a variety of audiences:</a:t>
            </a:r>
          </a:p>
          <a:p>
            <a:endParaRPr lang="en-US" altLang="zh-CN" dirty="0">
              <a:solidFill>
                <a:srgbClr val="ABB2BF"/>
              </a:solidFill>
              <a:latin typeface="BlinkMacSystemFont"/>
            </a:endParaRPr>
          </a:p>
          <a:p>
            <a:r>
              <a:rPr lang="en-US" altLang="zh-CN" b="1" dirty="0">
                <a:solidFill>
                  <a:schemeClr val="bg1"/>
                </a:solidFill>
                <a:latin typeface="BlinkMacSystemFont"/>
              </a:rPr>
              <a:t>Users running programs:</a:t>
            </a:r>
          </a:p>
          <a:p>
            <a:r>
              <a:rPr lang="en-US" altLang="zh-CN" dirty="0">
                <a:solidFill>
                  <a:srgbClr val="ABB2BF"/>
                </a:solidFill>
                <a:latin typeface="BlinkMacSystemFont"/>
              </a:rPr>
              <a:t>Built-in security functionality protects you from malevolent programs (including viruses), maintains the privacy of your files and information about you, and authenticates the identity of each code provider. You can subject applications and applets to security controls when you need to.</a:t>
            </a:r>
          </a:p>
          <a:p>
            <a:endParaRPr lang="en-US" altLang="zh-CN" dirty="0">
              <a:solidFill>
                <a:srgbClr val="ABB2BF"/>
              </a:solidFill>
              <a:latin typeface="BlinkMacSystemFont"/>
            </a:endParaRPr>
          </a:p>
          <a:p>
            <a:r>
              <a:rPr lang="en-US" altLang="zh-CN" b="1" dirty="0">
                <a:solidFill>
                  <a:schemeClr val="bg1"/>
                </a:solidFill>
                <a:latin typeface="BlinkMacSystemFont"/>
              </a:rPr>
              <a:t>Developers:</a:t>
            </a:r>
          </a:p>
          <a:p>
            <a:r>
              <a:rPr lang="en-US" altLang="zh-CN" dirty="0">
                <a:solidFill>
                  <a:srgbClr val="ABB2BF"/>
                </a:solidFill>
                <a:latin typeface="BlinkMacSystemFont"/>
              </a:rPr>
              <a:t>You can use API methods to incorporate security functionality into your programs, including cryptography services and security checks. The API framework enables you to define and integrate your own permissions (controlling access to specific resources), cryptography service implementations, security manager implementations, and policy implementations. In addition, classes are provided for management of your public/private key pairs and public key certificates from people you trust.</a:t>
            </a:r>
          </a:p>
          <a:p>
            <a:endParaRPr lang="en-US" altLang="zh-CN" dirty="0">
              <a:solidFill>
                <a:srgbClr val="ABB2BF"/>
              </a:solidFill>
              <a:latin typeface="BlinkMacSystemFont"/>
            </a:endParaRPr>
          </a:p>
          <a:p>
            <a:r>
              <a:rPr lang="en-US" altLang="zh-CN" b="1" dirty="0">
                <a:solidFill>
                  <a:schemeClr val="bg1"/>
                </a:solidFill>
                <a:latin typeface="BlinkMacSystemFont"/>
              </a:rPr>
              <a:t>Systems administrators, developers, and users:</a:t>
            </a:r>
          </a:p>
          <a:p>
            <a:r>
              <a:rPr lang="en-US" altLang="zh-CN" dirty="0">
                <a:solidFill>
                  <a:srgbClr val="ABB2BF"/>
                </a:solidFill>
                <a:latin typeface="BlinkMacSystemFont"/>
              </a:rPr>
              <a:t>JDK tools manage your </a:t>
            </a:r>
            <a:r>
              <a:rPr lang="en-US" altLang="zh-CN" dirty="0" err="1">
                <a:solidFill>
                  <a:srgbClr val="ABB2BF"/>
                </a:solidFill>
                <a:latin typeface="BlinkMacSystemFont"/>
              </a:rPr>
              <a:t>keystore</a:t>
            </a:r>
            <a:r>
              <a:rPr lang="en-US" altLang="zh-CN" dirty="0">
                <a:solidFill>
                  <a:srgbClr val="ABB2BF"/>
                </a:solidFill>
                <a:latin typeface="BlinkMacSystemFont"/>
              </a:rPr>
              <a:t> (database of keys and certificates); generate digital signatures for JAR files, and verify the authenticity of such signatures and the integrity of the signed contents; and create and modify the policy files that define your installation's security policy.</a:t>
            </a:r>
          </a:p>
          <a:p>
            <a:endParaRPr lang="zh-CN" altLang="en-US" dirty="0">
              <a:solidFill>
                <a:schemeClr val="bg1"/>
              </a:solidFill>
            </a:endParaRPr>
          </a:p>
        </p:txBody>
      </p:sp>
    </p:spTree>
    <p:extLst>
      <p:ext uri="{BB962C8B-B14F-4D97-AF65-F5344CB8AC3E}">
        <p14:creationId xmlns:p14="http://schemas.microsoft.com/office/powerpoint/2010/main" val="10174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1006876" y="1814736"/>
            <a:ext cx="4783726" cy="4156334"/>
            <a:chOff x="805974" y="1814736"/>
            <a:chExt cx="4783726" cy="4156334"/>
          </a:xfrm>
        </p:grpSpPr>
        <p:pic>
          <p:nvPicPr>
            <p:cNvPr id="108" name="图片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74" y="1814736"/>
              <a:ext cx="4783726" cy="4156334"/>
            </a:xfrm>
            <a:prstGeom prst="rect">
              <a:avLst/>
            </a:prstGeom>
          </p:spPr>
        </p:pic>
        <p:sp>
          <p:nvSpPr>
            <p:cNvPr id="109" name="矩形 108"/>
            <p:cNvSpPr/>
            <p:nvPr/>
          </p:nvSpPr>
          <p:spPr>
            <a:xfrm>
              <a:off x="805974" y="5106572"/>
              <a:ext cx="4783726" cy="864498"/>
            </a:xfrm>
            <a:prstGeom prst="rect">
              <a:avLst/>
            </a:prstGeom>
            <a:solidFill>
              <a:schemeClr val="tx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83" name="表格 82"/>
          <p:cNvGraphicFramePr>
            <a:graphicFrameLocks noGrp="1"/>
          </p:cNvGraphicFramePr>
          <p:nvPr>
            <p:extLst>
              <p:ext uri="{D42A27DB-BD31-4B8C-83A1-F6EECF244321}">
                <p14:modId xmlns:p14="http://schemas.microsoft.com/office/powerpoint/2010/main" val="3608399730"/>
              </p:ext>
            </p:extLst>
          </p:nvPr>
        </p:nvGraphicFramePr>
        <p:xfrm>
          <a:off x="6214088" y="1828802"/>
          <a:ext cx="4813842" cy="4206990"/>
        </p:xfrm>
        <a:graphic>
          <a:graphicData uri="http://schemas.openxmlformats.org/drawingml/2006/table">
            <a:tbl>
              <a:tblPr firstRow="1" bandRow="1">
                <a:tableStyleId>{5C22544A-7EE6-4342-B048-85BDC9FD1C3A}</a:tableStyleId>
              </a:tblPr>
              <a:tblGrid>
                <a:gridCol w="734834">
                  <a:extLst>
                    <a:ext uri="{9D8B030D-6E8A-4147-A177-3AD203B41FA5}">
                      <a16:colId xmlns:a16="http://schemas.microsoft.com/office/drawing/2014/main" val="3731804523"/>
                    </a:ext>
                  </a:extLst>
                </a:gridCol>
                <a:gridCol w="3344174">
                  <a:extLst>
                    <a:ext uri="{9D8B030D-6E8A-4147-A177-3AD203B41FA5}">
                      <a16:colId xmlns:a16="http://schemas.microsoft.com/office/drawing/2014/main" val="975111632"/>
                    </a:ext>
                  </a:extLst>
                </a:gridCol>
                <a:gridCol w="734834">
                  <a:extLst>
                    <a:ext uri="{9D8B030D-6E8A-4147-A177-3AD203B41FA5}">
                      <a16:colId xmlns:a16="http://schemas.microsoft.com/office/drawing/2014/main" val="3794544177"/>
                    </a:ext>
                  </a:extLst>
                </a:gridCol>
              </a:tblGrid>
              <a:tr h="773721">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BE9B"/>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191089309"/>
                  </a:ext>
                </a:extLst>
              </a:tr>
              <a:tr h="385522">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922921144"/>
                  </a:ext>
                </a:extLst>
              </a:tr>
              <a:tr h="758901">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0CA33"/>
                    </a:solidFill>
                  </a:tcPr>
                </a:tc>
                <a:extLst>
                  <a:ext uri="{0D108BD9-81ED-4DB2-BD59-A6C34878D82A}">
                    <a16:rowId xmlns:a16="http://schemas.microsoft.com/office/drawing/2014/main" val="3615458158"/>
                  </a:ext>
                </a:extLst>
              </a:tr>
              <a:tr h="385522">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2612067"/>
                  </a:ext>
                </a:extLst>
              </a:tr>
              <a:tr h="758901">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BE9B"/>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702480906"/>
                  </a:ext>
                </a:extLst>
              </a:tr>
              <a:tr h="385522">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232590698"/>
                  </a:ext>
                </a:extLst>
              </a:tr>
              <a:tr h="758901">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C0CA33"/>
                    </a:solidFill>
                  </a:tcPr>
                </a:tc>
                <a:extLst>
                  <a:ext uri="{0D108BD9-81ED-4DB2-BD59-A6C34878D82A}">
                    <a16:rowId xmlns:a16="http://schemas.microsoft.com/office/drawing/2014/main" val="716303397"/>
                  </a:ext>
                </a:extLst>
              </a:tr>
            </a:tbl>
          </a:graphicData>
        </a:graphic>
      </p:graphicFrame>
      <p:sp>
        <p:nvSpPr>
          <p:cNvPr id="84" name="Freeform 5"/>
          <p:cNvSpPr>
            <a:spLocks noEditPoints="1"/>
          </p:cNvSpPr>
          <p:nvPr/>
        </p:nvSpPr>
        <p:spPr bwMode="auto">
          <a:xfrm>
            <a:off x="6355983" y="1954843"/>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5" name="Group 12"/>
          <p:cNvGrpSpPr>
            <a:grpSpLocks/>
          </p:cNvGrpSpPr>
          <p:nvPr/>
        </p:nvGrpSpPr>
        <p:grpSpPr bwMode="auto">
          <a:xfrm>
            <a:off x="10438743" y="3128993"/>
            <a:ext cx="522500" cy="468000"/>
            <a:chOff x="4638" y="1688"/>
            <a:chExt cx="418" cy="361"/>
          </a:xfrm>
          <a:solidFill>
            <a:schemeClr val="bg1"/>
          </a:solidFill>
        </p:grpSpPr>
        <p:sp>
          <p:nvSpPr>
            <p:cNvPr id="86" name="Freeform 13"/>
            <p:cNvSpPr>
              <a:spLocks/>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4"/>
            <p:cNvSpPr>
              <a:spLocks/>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8" name="Freeform 9"/>
          <p:cNvSpPr>
            <a:spLocks noEditPoints="1"/>
          </p:cNvSpPr>
          <p:nvPr/>
        </p:nvSpPr>
        <p:spPr bwMode="auto">
          <a:xfrm>
            <a:off x="6355983" y="4268485"/>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Group 17"/>
          <p:cNvGrpSpPr>
            <a:grpSpLocks noChangeAspect="1"/>
          </p:cNvGrpSpPr>
          <p:nvPr/>
        </p:nvGrpSpPr>
        <p:grpSpPr bwMode="auto">
          <a:xfrm>
            <a:off x="10474855" y="5391799"/>
            <a:ext cx="341525" cy="504000"/>
            <a:chOff x="3735" y="2006"/>
            <a:chExt cx="206" cy="304"/>
          </a:xfrm>
          <a:solidFill>
            <a:schemeClr val="bg1"/>
          </a:solidFill>
        </p:grpSpPr>
        <p:sp>
          <p:nvSpPr>
            <p:cNvPr id="90" name="Rectangle 18"/>
            <p:cNvSpPr>
              <a:spLocks noChangeArrowheads="1"/>
            </p:cNvSpPr>
            <p:nvPr/>
          </p:nvSpPr>
          <p:spPr bwMode="auto">
            <a:xfrm>
              <a:off x="3823" y="2295"/>
              <a:ext cx="2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19"/>
            <p:cNvSpPr>
              <a:spLocks noChangeArrowheads="1"/>
            </p:cNvSpPr>
            <p:nvPr/>
          </p:nvSpPr>
          <p:spPr bwMode="auto">
            <a:xfrm>
              <a:off x="3793" y="2237"/>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20"/>
            <p:cNvSpPr>
              <a:spLocks noChangeArrowheads="1"/>
            </p:cNvSpPr>
            <p:nvPr/>
          </p:nvSpPr>
          <p:spPr bwMode="auto">
            <a:xfrm>
              <a:off x="3793" y="2266"/>
              <a:ext cx="8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1"/>
            <p:cNvSpPr>
              <a:spLocks/>
            </p:cNvSpPr>
            <p:nvPr/>
          </p:nvSpPr>
          <p:spPr bwMode="auto">
            <a:xfrm>
              <a:off x="3735" y="2006"/>
              <a:ext cx="206" cy="217"/>
            </a:xfrm>
            <a:custGeom>
              <a:avLst/>
              <a:gdLst>
                <a:gd name="T0" fmla="*/ 84 w 84"/>
                <a:gd name="T1" fmla="*/ 42 h 90"/>
                <a:gd name="T2" fmla="*/ 42 w 84"/>
                <a:gd name="T3" fmla="*/ 0 h 90"/>
                <a:gd name="T4" fmla="*/ 0 w 84"/>
                <a:gd name="T5" fmla="*/ 42 h 90"/>
                <a:gd name="T6" fmla="*/ 24 w 84"/>
                <a:gd name="T7" fmla="*/ 80 h 90"/>
                <a:gd name="T8" fmla="*/ 24 w 84"/>
                <a:gd name="T9" fmla="*/ 90 h 90"/>
                <a:gd name="T10" fmla="*/ 60 w 84"/>
                <a:gd name="T11" fmla="*/ 90 h 90"/>
                <a:gd name="T12" fmla="*/ 60 w 84"/>
                <a:gd name="T13" fmla="*/ 80 h 90"/>
                <a:gd name="T14" fmla="*/ 84 w 84"/>
                <a:gd name="T15" fmla="*/ 4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90">
                  <a:moveTo>
                    <a:pt x="84" y="42"/>
                  </a:moveTo>
                  <a:cubicBezTo>
                    <a:pt x="84" y="19"/>
                    <a:pt x="65" y="0"/>
                    <a:pt x="42" y="0"/>
                  </a:cubicBezTo>
                  <a:cubicBezTo>
                    <a:pt x="19" y="0"/>
                    <a:pt x="0" y="19"/>
                    <a:pt x="0" y="42"/>
                  </a:cubicBezTo>
                  <a:cubicBezTo>
                    <a:pt x="0" y="59"/>
                    <a:pt x="10" y="73"/>
                    <a:pt x="24" y="80"/>
                  </a:cubicBezTo>
                  <a:cubicBezTo>
                    <a:pt x="24" y="90"/>
                    <a:pt x="24" y="90"/>
                    <a:pt x="24" y="90"/>
                  </a:cubicBezTo>
                  <a:cubicBezTo>
                    <a:pt x="60" y="90"/>
                    <a:pt x="60" y="90"/>
                    <a:pt x="60" y="90"/>
                  </a:cubicBezTo>
                  <a:cubicBezTo>
                    <a:pt x="60" y="80"/>
                    <a:pt x="60" y="80"/>
                    <a:pt x="60" y="80"/>
                  </a:cubicBezTo>
                  <a:cubicBezTo>
                    <a:pt x="74" y="73"/>
                    <a:pt x="84" y="59"/>
                    <a:pt x="84"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4" name="文本框 93"/>
          <p:cNvSpPr txBox="1"/>
          <p:nvPr/>
        </p:nvSpPr>
        <p:spPr>
          <a:xfrm>
            <a:off x="1006876" y="206741"/>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01</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sp>
        <p:nvSpPr>
          <p:cNvPr id="95" name="文本框 94"/>
          <p:cNvSpPr txBox="1"/>
          <p:nvPr/>
        </p:nvSpPr>
        <p:spPr>
          <a:xfrm>
            <a:off x="2003885" y="390415"/>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Add Your Title Here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96" name="矩形 95"/>
          <p:cNvSpPr/>
          <p:nvPr/>
        </p:nvSpPr>
        <p:spPr>
          <a:xfrm>
            <a:off x="6939227" y="1814736"/>
            <a:ext cx="3363564" cy="707886"/>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97" name="矩形 96"/>
          <p:cNvSpPr/>
          <p:nvPr/>
        </p:nvSpPr>
        <p:spPr>
          <a:xfrm>
            <a:off x="6939227" y="2946669"/>
            <a:ext cx="3363564" cy="707886"/>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98" name="矩形 97"/>
          <p:cNvSpPr/>
          <p:nvPr/>
        </p:nvSpPr>
        <p:spPr>
          <a:xfrm>
            <a:off x="6939227" y="4064599"/>
            <a:ext cx="3363564" cy="707886"/>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99" name="矩形 98"/>
          <p:cNvSpPr/>
          <p:nvPr/>
        </p:nvSpPr>
        <p:spPr>
          <a:xfrm>
            <a:off x="6898083" y="5263184"/>
            <a:ext cx="3363564" cy="707886"/>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p>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06" name="矩形 105"/>
          <p:cNvSpPr/>
          <p:nvPr/>
        </p:nvSpPr>
        <p:spPr>
          <a:xfrm>
            <a:off x="1510740" y="5338766"/>
            <a:ext cx="3363564" cy="400110"/>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06994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arn(outVertical)">
                                      <p:cBhvr>
                                        <p:cTn id="7" dur="500"/>
                                        <p:tgtEl>
                                          <p:spTgt spid="9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left)">
                                      <p:cBhvr>
                                        <p:cTn id="11" dur="500"/>
                                        <p:tgtEl>
                                          <p:spTgt spid="9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left)">
                                      <p:cBhvr>
                                        <p:cTn id="35" dur="500"/>
                                        <p:tgtEl>
                                          <p:spTgt spid="96"/>
                                        </p:tgtEl>
                                      </p:cBhvr>
                                    </p:animEffect>
                                  </p:childTnLst>
                                </p:cTn>
                              </p:par>
                            </p:childTnLst>
                          </p:cTn>
                        </p:par>
                        <p:par>
                          <p:cTn id="36" fill="hold">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right)">
                                      <p:cBhvr>
                                        <p:cTn id="39" dur="500"/>
                                        <p:tgtEl>
                                          <p:spTgt spid="97"/>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wipe(left)">
                                      <p:cBhvr>
                                        <p:cTn id="43" dur="500"/>
                                        <p:tgtEl>
                                          <p:spTgt spid="98"/>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right)">
                                      <p:cBhvr>
                                        <p:cTn id="4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8" grpId="0" animBg="1"/>
      <p:bldP spid="94" grpId="0"/>
      <p:bldP spid="95" grpId="0"/>
      <p:bldP spid="96" grpId="0"/>
      <p:bldP spid="97" grpId="0"/>
      <p:bldP spid="98" grpId="0"/>
      <p:bldP spid="99" grpId="0"/>
      <p:bldP spid="1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90822" y="2174432"/>
            <a:ext cx="4298263" cy="1754326"/>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Message Digest &amp; Public/Private key encryption</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2</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C0CA3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C0CA33"/>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C0C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C0C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9918978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0694" y="198114"/>
            <a:ext cx="1358468" cy="1030932"/>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2.1</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4349921" y="2995070"/>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Message Digest</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669954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8035" y="1840728"/>
            <a:ext cx="9070110" cy="3539430"/>
          </a:xfrm>
          <a:prstGeom prst="rect">
            <a:avLst/>
          </a:prstGeom>
        </p:spPr>
        <p:txBody>
          <a:bodyPr wrap="square">
            <a:spAutoFit/>
          </a:bodyPr>
          <a:lstStyle/>
          <a:p>
            <a:r>
              <a:rPr lang="en-US" altLang="zh-CN" sz="2800" dirty="0">
                <a:solidFill>
                  <a:srgbClr val="ABB2BF"/>
                </a:solidFill>
                <a:latin typeface="BlinkMacSystemFont"/>
              </a:rPr>
              <a:t>A message digest is a </a:t>
            </a:r>
            <a:r>
              <a:rPr lang="en-US" altLang="zh-CN" sz="2800" i="1" dirty="0">
                <a:solidFill>
                  <a:schemeClr val="bg1"/>
                </a:solidFill>
                <a:latin typeface="BlinkMacSystemFont"/>
              </a:rPr>
              <a:t>one-way</a:t>
            </a:r>
            <a:r>
              <a:rPr lang="en-US" altLang="zh-CN" sz="2800" dirty="0">
                <a:solidFill>
                  <a:schemeClr val="bg1"/>
                </a:solidFill>
                <a:latin typeface="BlinkMacSystemFont"/>
              </a:rPr>
              <a:t> </a:t>
            </a:r>
            <a:r>
              <a:rPr lang="en-US" altLang="zh-CN" sz="2800" dirty="0">
                <a:solidFill>
                  <a:srgbClr val="ABB2BF"/>
                </a:solidFill>
                <a:latin typeface="BlinkMacSystemFont"/>
              </a:rPr>
              <a:t>hash function that ensures the integrity of a message. Message digests take a message as input and generate a block of bits, usually several hundred bits long, that represents the fingerprint of the message. A small change in the message creates a </a:t>
            </a:r>
            <a:r>
              <a:rPr lang="en-US" altLang="zh-CN" sz="2800" b="1" dirty="0">
                <a:solidFill>
                  <a:schemeClr val="bg1"/>
                </a:solidFill>
                <a:latin typeface="BlinkMacSystemFont"/>
              </a:rPr>
              <a:t>noticeable</a:t>
            </a:r>
            <a:r>
              <a:rPr lang="en-US" altLang="zh-CN" sz="2800" dirty="0">
                <a:solidFill>
                  <a:srgbClr val="ABB2BF"/>
                </a:solidFill>
                <a:latin typeface="BlinkMacSystemFont"/>
              </a:rPr>
              <a:t> change in the fingerprint. It is a simple matter to generate the fingerprint from the message, but quite difficult to generate a message that matches a given fingerprint.</a:t>
            </a:r>
            <a:endParaRPr lang="zh-CN" altLang="en-US" sz="2800" dirty="0"/>
          </a:p>
        </p:txBody>
      </p:sp>
      <p:sp>
        <p:nvSpPr>
          <p:cNvPr id="4" name="Rectangle 3"/>
          <p:cNvSpPr/>
          <p:nvPr/>
        </p:nvSpPr>
        <p:spPr>
          <a:xfrm>
            <a:off x="1838035" y="732043"/>
            <a:ext cx="4850607" cy="584775"/>
          </a:xfrm>
          <a:prstGeom prst="rect">
            <a:avLst/>
          </a:prstGeom>
        </p:spPr>
        <p:txBody>
          <a:bodyPr wrap="square">
            <a:spAutoFit/>
          </a:bodyPr>
          <a:lstStyle/>
          <a:p>
            <a:r>
              <a:rPr lang="en-US" altLang="zh-CN" sz="3200" dirty="0">
                <a:solidFill>
                  <a:srgbClr val="FFFFFF"/>
                </a:solidFill>
                <a:latin typeface="BlinkMacSystemFont"/>
              </a:rPr>
              <a:t>What is a message digest?</a:t>
            </a:r>
            <a:endParaRPr lang="en-US" altLang="zh-CN" sz="3200" b="0" i="0" dirty="0">
              <a:solidFill>
                <a:srgbClr val="FFFFFF"/>
              </a:solidFill>
              <a:effectLst/>
              <a:latin typeface="BlinkMacSystemFont"/>
            </a:endParaRPr>
          </a:p>
        </p:txBody>
      </p:sp>
    </p:spTree>
    <p:extLst>
      <p:ext uri="{BB962C8B-B14F-4D97-AF65-F5344CB8AC3E}">
        <p14:creationId xmlns:p14="http://schemas.microsoft.com/office/powerpoint/2010/main" val="41362071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8035" y="1840728"/>
            <a:ext cx="9070110" cy="3970318"/>
          </a:xfrm>
          <a:prstGeom prst="rect">
            <a:avLst/>
          </a:prstGeom>
        </p:spPr>
        <p:txBody>
          <a:bodyPr wrap="square">
            <a:spAutoFit/>
          </a:bodyPr>
          <a:lstStyle/>
          <a:p>
            <a:r>
              <a:rPr lang="en-US" altLang="zh-CN" sz="2800" dirty="0">
                <a:solidFill>
                  <a:srgbClr val="ABB2BF"/>
                </a:solidFill>
                <a:latin typeface="BlinkMacSystemFont"/>
              </a:rPr>
              <a:t>JDK supports the following message-digest algorithms:</a:t>
            </a:r>
          </a:p>
          <a:p>
            <a:endParaRPr lang="en-US" altLang="zh-CN" sz="2800" dirty="0">
              <a:solidFill>
                <a:srgbClr val="ABB2BF"/>
              </a:solidFill>
              <a:latin typeface="BlinkMacSystemFont"/>
            </a:endParaRPr>
          </a:p>
          <a:p>
            <a:r>
              <a:rPr lang="en-US" altLang="zh-CN" sz="2800" dirty="0">
                <a:solidFill>
                  <a:srgbClr val="ABB2BF"/>
                </a:solidFill>
                <a:latin typeface="BlinkMacSystemFont"/>
              </a:rPr>
              <a:t>  -</a:t>
            </a:r>
            <a:r>
              <a:rPr lang="en-US" altLang="zh-CN" sz="2800" b="1" dirty="0">
                <a:solidFill>
                  <a:schemeClr val="bg1"/>
                </a:solidFill>
                <a:latin typeface="BlinkMacSystemFont"/>
              </a:rPr>
              <a:t>MD2</a:t>
            </a:r>
            <a:r>
              <a:rPr lang="en-US" altLang="zh-CN" sz="2800" dirty="0">
                <a:solidFill>
                  <a:schemeClr val="bg1"/>
                </a:solidFill>
                <a:latin typeface="BlinkMacSystemFont"/>
              </a:rPr>
              <a:t> </a:t>
            </a:r>
            <a:r>
              <a:rPr lang="en-US" altLang="zh-CN" sz="2800" dirty="0">
                <a:solidFill>
                  <a:srgbClr val="ABB2BF"/>
                </a:solidFill>
                <a:latin typeface="BlinkMacSystemFont"/>
              </a:rPr>
              <a:t>and </a:t>
            </a:r>
            <a:r>
              <a:rPr lang="en-US" altLang="zh-CN" sz="2800" b="1" dirty="0">
                <a:solidFill>
                  <a:schemeClr val="bg1"/>
                </a:solidFill>
                <a:latin typeface="BlinkMacSystemFont"/>
              </a:rPr>
              <a:t>MD5</a:t>
            </a:r>
            <a:r>
              <a:rPr lang="en-US" altLang="zh-CN" sz="2800" dirty="0">
                <a:solidFill>
                  <a:srgbClr val="ABB2BF"/>
                </a:solidFill>
                <a:latin typeface="BlinkMacSystemFont"/>
              </a:rPr>
              <a:t> , which are 128-bit algorithms</a:t>
            </a:r>
          </a:p>
          <a:p>
            <a:endParaRPr lang="en-US" altLang="zh-CN" sz="2800" dirty="0">
              <a:solidFill>
                <a:srgbClr val="ABB2BF"/>
              </a:solidFill>
              <a:latin typeface="BlinkMacSystemFont"/>
            </a:endParaRPr>
          </a:p>
          <a:p>
            <a:r>
              <a:rPr lang="en-US" altLang="zh-CN" sz="2800" dirty="0">
                <a:solidFill>
                  <a:srgbClr val="ABB2BF"/>
                </a:solidFill>
                <a:latin typeface="BlinkMacSystemFont"/>
              </a:rPr>
              <a:t>  -</a:t>
            </a:r>
            <a:r>
              <a:rPr lang="en-US" altLang="zh-CN" sz="2800" b="1" dirty="0">
                <a:solidFill>
                  <a:schemeClr val="bg1"/>
                </a:solidFill>
                <a:latin typeface="BlinkMacSystemFont"/>
              </a:rPr>
              <a:t>SHA-1</a:t>
            </a:r>
            <a:r>
              <a:rPr lang="en-US" altLang="zh-CN" sz="2800" dirty="0">
                <a:solidFill>
                  <a:srgbClr val="ABB2BF"/>
                </a:solidFill>
                <a:latin typeface="BlinkMacSystemFont"/>
              </a:rPr>
              <a:t>, which is a 160-bit algorithm</a:t>
            </a:r>
          </a:p>
          <a:p>
            <a:endParaRPr lang="en-US" altLang="zh-CN" sz="2800" dirty="0">
              <a:solidFill>
                <a:srgbClr val="ABB2BF"/>
              </a:solidFill>
              <a:latin typeface="BlinkMacSystemFont"/>
            </a:endParaRPr>
          </a:p>
          <a:p>
            <a:r>
              <a:rPr lang="en-US" altLang="zh-CN" sz="2800" dirty="0">
                <a:solidFill>
                  <a:srgbClr val="ABB2BF"/>
                </a:solidFill>
                <a:latin typeface="BlinkMacSystemFont"/>
              </a:rPr>
              <a:t>  -</a:t>
            </a:r>
            <a:r>
              <a:rPr lang="en-US" altLang="zh-CN" sz="2800" b="1" dirty="0">
                <a:solidFill>
                  <a:schemeClr val="bg1"/>
                </a:solidFill>
                <a:latin typeface="BlinkMacSystemFont"/>
              </a:rPr>
              <a:t>SHA-256,SHA-383</a:t>
            </a:r>
            <a:r>
              <a:rPr lang="en-US" altLang="zh-CN" sz="2800" dirty="0">
                <a:solidFill>
                  <a:srgbClr val="ABB2BF"/>
                </a:solidFill>
                <a:latin typeface="BlinkMacSystemFont"/>
              </a:rPr>
              <a:t>, and </a:t>
            </a:r>
            <a:r>
              <a:rPr lang="en-US" altLang="zh-CN" sz="2800" b="1" dirty="0">
                <a:solidFill>
                  <a:schemeClr val="bg1"/>
                </a:solidFill>
                <a:latin typeface="BlinkMacSystemFont"/>
              </a:rPr>
              <a:t>SHA-512</a:t>
            </a:r>
            <a:r>
              <a:rPr lang="en-US" altLang="zh-CN" sz="2800" dirty="0">
                <a:solidFill>
                  <a:srgbClr val="ABB2BF"/>
                </a:solidFill>
                <a:latin typeface="BlinkMacSystemFont"/>
              </a:rPr>
              <a:t>, which offer longer     fingerprint sizes of 256, 383, and 512 bits, respectively MD5   and SHA-1 are the most used algorithms.</a:t>
            </a:r>
          </a:p>
        </p:txBody>
      </p:sp>
      <p:sp>
        <p:nvSpPr>
          <p:cNvPr id="4" name="Rectangle 3"/>
          <p:cNvSpPr/>
          <p:nvPr/>
        </p:nvSpPr>
        <p:spPr>
          <a:xfrm>
            <a:off x="1838035" y="732043"/>
            <a:ext cx="5855856" cy="584775"/>
          </a:xfrm>
          <a:prstGeom prst="rect">
            <a:avLst/>
          </a:prstGeom>
        </p:spPr>
        <p:txBody>
          <a:bodyPr wrap="square">
            <a:spAutoFit/>
          </a:bodyPr>
          <a:lstStyle/>
          <a:p>
            <a:r>
              <a:rPr lang="en-US" altLang="zh-CN" sz="3200" dirty="0">
                <a:solidFill>
                  <a:srgbClr val="FFFFFF"/>
                </a:solidFill>
                <a:latin typeface="BlinkMacSystemFont"/>
              </a:rPr>
              <a:t>Algorithms, classes, and methods</a:t>
            </a:r>
          </a:p>
        </p:txBody>
      </p:sp>
    </p:spTree>
    <p:extLst>
      <p:ext uri="{BB962C8B-B14F-4D97-AF65-F5344CB8AC3E}">
        <p14:creationId xmlns:p14="http://schemas.microsoft.com/office/powerpoint/2010/main" val="36776095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1602</Words>
  <Application>Microsoft Office PowerPoint</Application>
  <PresentationFormat>Widescreen</PresentationFormat>
  <Paragraphs>162</Paragraphs>
  <Slides>34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Adobe 黑体 Std R</vt:lpstr>
      <vt:lpstr>BlinkMacSystemFont</vt:lpstr>
      <vt:lpstr>等线</vt:lpstr>
      <vt:lpstr>等线 Light</vt:lpstr>
      <vt:lpstr>宋体</vt:lpstr>
      <vt:lpstr>微软雅黑</vt:lpstr>
      <vt:lpstr>Arial</vt:lpstr>
      <vt:lpstr>Calibri</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Yiefei Liu</dc:creator>
  <cp:lastModifiedBy>Gansen Hu</cp:lastModifiedBy>
  <cp:revision>76</cp:revision>
  <dcterms:created xsi:type="dcterms:W3CDTF">2016-04-30T05:13:08Z</dcterms:created>
  <dcterms:modified xsi:type="dcterms:W3CDTF">2016-10-30T16:00:53Z</dcterms:modified>
</cp:coreProperties>
</file>